
<file path=[Content_Types].xml><?xml version="1.0" encoding="utf-8"?>
<Types xmlns="http://schemas.openxmlformats.org/package/2006/content-types">
  <Default Extension="png" ContentType="image/png"/>
  <Default Extension="m4a" ContentType="audio/mp4"/>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sldSz cx="9144000" cy="5143500" type="screen16x9"/>
  <p:notesSz cx="6858000" cy="9144000"/>
  <p:embeddedFontLst>
    <p:embeddedFont>
      <p:font typeface="Chelsea Market" panose="020B0604020202020204" charset="0"/>
      <p:regular r:id="rId23"/>
    </p:embeddedFont>
    <p:embeddedFont>
      <p:font typeface="Mali" panose="020B0604020202020204" charset="-34"/>
      <p:regular r:id="rId24"/>
      <p:bold r:id="rId25"/>
      <p:italic r:id="rId26"/>
      <p:boldItalic r:id="rId27"/>
    </p:embeddedFont>
    <p:embeddedFont>
      <p:font typeface="Merriweather" panose="020B0604020202020204" charset="0"/>
      <p:regular r:id="rId28"/>
      <p:bold r:id="rId29"/>
      <p:italic r:id="rId30"/>
      <p:boldItalic r:id="rId31"/>
    </p:embeddedFont>
    <p:embeddedFont>
      <p:font typeface="Sniglet" panose="020B0604020202020204" charset="0"/>
      <p:regular r:id="rId32"/>
    </p:embeddedFont>
    <p:embeddedFont>
      <p:font typeface="Srisakdi" panose="020B0604020202020204" charset="-34"/>
      <p:regular r:id="rId33"/>
      <p:bold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4" d="100"/>
          <a:sy n="84" d="100"/>
        </p:scale>
        <p:origin x="780" y="8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1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g>
</file>

<file path=ppt/media/image28.jp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48314a877_0_9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548314a877_0_9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150">
                <a:solidFill>
                  <a:srgbClr val="222222"/>
                </a:solidFill>
              </a:rPr>
              <a:t>Here it’s much clearer. On average valuable employees that leave are not satisfayed, work on many projects, spend many hours in the company each month and aren’t promoted.</a:t>
            </a:r>
            <a:endParaRPr sz="1150">
              <a:solidFill>
                <a:srgbClr val="222222"/>
              </a:solidFill>
            </a:endParaRPr>
          </a:p>
          <a:p>
            <a:pPr marL="0" lvl="0" indent="0" algn="l" rtl="0">
              <a:lnSpc>
                <a:spcPct val="115000"/>
              </a:lnSpc>
              <a:spcBef>
                <a:spcPts val="80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548314a877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Google Shape;154;g548314a877_0_6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548314a877_0_1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548314a877_0_1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a:t>Now lets find out what Employees feel about their workplace? With the help of natural language processing algorithm we performed text mining to gather employees sentiments for the workplace.</a:t>
            </a:r>
            <a:endParaRPr/>
          </a:p>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55124cba13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55124cba13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endParaRPr/>
          </a:p>
          <a:p>
            <a:pPr marL="0" lvl="0" indent="0" algn="l" rtl="0">
              <a:lnSpc>
                <a:spcPct val="115000"/>
              </a:lnSpc>
              <a:spcBef>
                <a:spcPts val="0"/>
              </a:spcBef>
              <a:spcAft>
                <a:spcPts val="0"/>
              </a:spcAft>
              <a:buNone/>
            </a:pPr>
            <a:r>
              <a:rPr lang="en"/>
              <a:t>Pros wordcloud shows that benefits, pay, culture, great work and company are positive sentiments</a:t>
            </a:r>
            <a:endParaRPr/>
          </a:p>
          <a:p>
            <a:pPr marL="0" lvl="0" indent="0" algn="l" rtl="0">
              <a:lnSpc>
                <a:spcPct val="115000"/>
              </a:lnSpc>
              <a:spcBef>
                <a:spcPts val="0"/>
              </a:spcBef>
              <a:spcAft>
                <a:spcPts val="0"/>
              </a:spcAft>
              <a:buNone/>
            </a:pPr>
            <a:r>
              <a:rPr lang="en"/>
              <a:t>While cons wordcloud show negative sentiments like stressful work, long working hours, and  travel</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548314a877_0_9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548314a877_0_9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a:t>LR&gt; TRAIN&gt; Predicted TP and FP. There are 1419 cases which were correctly predicted who left, while 9734 cases were correctly predicted to stay. From the confusion matrix we can see that this model has 92.5% accuracy. </a:t>
            </a:r>
            <a:endParaRPr/>
          </a:p>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548314a877_0_10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548314a877_0_10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a:t>DT&gt; TRAIN&gt; Predicted TP and FP. There are 9868 cases which were correctly predicted who stay, while 1739 cases were correctly predicted to leave. From the confusion matrix we can see that this model has 96% accuracy. </a:t>
            </a:r>
            <a:endParaRPr/>
          </a:p>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548314a877_0_10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548314a877_0_10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decision tree plot is self explanatory with the leaf nodes showing the predicted outcome.</a:t>
            </a:r>
            <a:endParaRPr/>
          </a:p>
          <a:p>
            <a:pPr marL="0" lvl="0" indent="0" algn="l" rtl="0">
              <a:spcBef>
                <a:spcPts val="0"/>
              </a:spcBef>
              <a:spcAft>
                <a:spcPts val="0"/>
              </a:spcAft>
              <a:buNone/>
            </a:pPr>
            <a:r>
              <a:rPr lang="en"/>
              <a:t>The area under roc curve clearly shows how accurate our model is.</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548314a877_0_10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548314a877_0_10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a:t>RF&gt; TRAIN&gt; Predicted TP and FP. There are 4956 cases which were correctly predicted who stayed, while 1840 cases were correctly predicted to left. From the confusion matrix we can see that this model has 99% accuracy. </a:t>
            </a:r>
            <a:endParaRPr/>
          </a:p>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548314a877_0_10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548314a877_0_10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a:t>As accuracy of RF is high we choose to Random forest model for deployment. </a:t>
            </a:r>
            <a:endParaRPr/>
          </a:p>
          <a:p>
            <a:pPr marL="0" lvl="0" indent="0" algn="l" rtl="0">
              <a:lnSpc>
                <a:spcPct val="115000"/>
              </a:lnSpc>
              <a:spcBef>
                <a:spcPts val="0"/>
              </a:spcBef>
              <a:spcAft>
                <a:spcPts val="0"/>
              </a:spcAft>
              <a:buClr>
                <a:schemeClr val="dk1"/>
              </a:buClr>
              <a:buSzPts val="1100"/>
              <a:buFont typeface="Arial"/>
              <a:buNone/>
            </a:pPr>
            <a:r>
              <a:rPr lang="en"/>
              <a:t>We created HTML widget in R using data table function which will show top 200 employees in descending order of their prob to leave company.</a:t>
            </a:r>
            <a:endParaRPr/>
          </a:p>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551e258837_1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551e258837_1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548314a877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8" name="Google Shape;58;g548314a877_0_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50c4641ccd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50c4641ccd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548314a877_0_8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548314a877_0_8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50c4641ccd_2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50c4641ccd_2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548314a87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548314a87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548314a877_0_9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548314a877_0_9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55124cba13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55124cba13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150">
                <a:solidFill>
                  <a:srgbClr val="222222"/>
                </a:solidFill>
              </a:rPr>
              <a:t>On average people who leave have a low satisfaction level, they work more and didn’t get promoted within the past five years.</a:t>
            </a:r>
            <a:endParaRPr sz="1150">
              <a:solidFill>
                <a:srgbClr val="222222"/>
              </a:solidFill>
            </a:endParaRPr>
          </a:p>
          <a:p>
            <a:pPr marL="0" lvl="0" indent="0" algn="l" rtl="0">
              <a:lnSpc>
                <a:spcPct val="115000"/>
              </a:lnSpc>
              <a:spcBef>
                <a:spcPts val="80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548314a877_0_9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548314a877_0_9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80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548314a877_0_10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548314a877_0_10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2.png"/><Relationship Id="rId5" Type="http://schemas.openxmlformats.org/officeDocument/2006/relationships/image" Target="../media/image7.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2.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2.png"/><Relationship Id="rId5" Type="http://schemas.openxmlformats.org/officeDocument/2006/relationships/image" Target="../media/image8.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11.xml"/><Relationship Id="rId7" Type="http://schemas.openxmlformats.org/officeDocument/2006/relationships/image" Target="../media/image11.png"/><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5.xml"/><Relationship Id="rId7" Type="http://schemas.openxmlformats.org/officeDocument/2006/relationships/image" Target="../media/image14.png"/><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5.xml"/><Relationship Id="rId7" Type="http://schemas.openxmlformats.org/officeDocument/2006/relationships/image" Target="../media/image17.png"/><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5.xml"/><Relationship Id="rId7" Type="http://schemas.openxmlformats.org/officeDocument/2006/relationships/image" Target="../media/image20.png"/><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5.xml"/><Relationship Id="rId7" Type="http://schemas.openxmlformats.org/officeDocument/2006/relationships/image" Target="../media/image23.png"/><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5.xml"/><Relationship Id="rId7" Type="http://schemas.openxmlformats.org/officeDocument/2006/relationships/image" Target="../media/image26.png"/><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9.m4a"/><Relationship Id="rId1" Type="http://schemas.microsoft.com/office/2007/relationships/media" Target="../media/media19.m4a"/><Relationship Id="rId5" Type="http://schemas.openxmlformats.org/officeDocument/2006/relationships/image" Target="../media/image2.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20.xml"/><Relationship Id="rId1" Type="http://schemas.openxmlformats.org/officeDocument/2006/relationships/slideLayout" Target="../slideLayouts/slideLayout11.xml"/><Relationship Id="rId4" Type="http://schemas.openxmlformats.org/officeDocument/2006/relationships/image" Target="../media/image28.jp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2.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hyperlink" Target="https://www.kaggle.com/petersunga/google-amazon-facebook-employee-reviews" TargetMode="External"/><Relationship Id="rId5" Type="http://schemas.openxmlformats.org/officeDocument/2006/relationships/hyperlink" Target="https://github.com/anishsingh20/Human-Resource-Analytics-and-Employee-Churn-Prediction/blob/master/MLP-hrm.R" TargetMode="External"/><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2.png"/><Relationship Id="rId5" Type="http://schemas.openxmlformats.org/officeDocument/2006/relationships/image" Target="../media/image6.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pic>
        <p:nvPicPr>
          <p:cNvPr id="54" name="Google Shape;54;p13"/>
          <p:cNvPicPr preferRelativeResize="0"/>
          <p:nvPr/>
        </p:nvPicPr>
        <p:blipFill>
          <a:blip r:embed="rId5">
            <a:alphaModFix/>
          </a:blip>
          <a:stretch>
            <a:fillRect/>
          </a:stretch>
        </p:blipFill>
        <p:spPr>
          <a:xfrm>
            <a:off x="0" y="925025"/>
            <a:ext cx="9144000" cy="4066074"/>
          </a:xfrm>
          <a:prstGeom prst="rect">
            <a:avLst/>
          </a:prstGeom>
          <a:noFill/>
          <a:ln>
            <a:noFill/>
          </a:ln>
        </p:spPr>
      </p:pic>
      <p:sp>
        <p:nvSpPr>
          <p:cNvPr id="55" name="Google Shape;55;p13"/>
          <p:cNvSpPr txBox="1">
            <a:spLocks noGrp="1"/>
          </p:cNvSpPr>
          <p:nvPr>
            <p:ph type="ctrTitle"/>
          </p:nvPr>
        </p:nvSpPr>
        <p:spPr>
          <a:xfrm>
            <a:off x="311700" y="0"/>
            <a:ext cx="8520600" cy="136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rgbClr val="A64D79"/>
                </a:solidFill>
                <a:latin typeface="Merriweather"/>
                <a:ea typeface="Merriweather"/>
                <a:cs typeface="Merriweather"/>
                <a:sym typeface="Merriweather"/>
              </a:rPr>
              <a:t>PEOPLE ANALYTICS</a:t>
            </a:r>
            <a:endParaRPr b="1">
              <a:solidFill>
                <a:srgbClr val="A64D79"/>
              </a:solidFill>
              <a:latin typeface="Merriweather"/>
              <a:ea typeface="Merriweather"/>
              <a:cs typeface="Merriweather"/>
              <a:sym typeface="Merriweather"/>
            </a:endParaRPr>
          </a:p>
          <a:p>
            <a:pPr marL="0" lvl="0" indent="0" algn="ctr" rtl="0">
              <a:spcBef>
                <a:spcPts val="0"/>
              </a:spcBef>
              <a:spcAft>
                <a:spcPts val="0"/>
              </a:spcAft>
              <a:buNone/>
            </a:pPr>
            <a:r>
              <a:rPr lang="en" sz="2400" i="1">
                <a:solidFill>
                  <a:srgbClr val="0B5394"/>
                </a:solidFill>
                <a:latin typeface="Chelsea Market"/>
                <a:ea typeface="Chelsea Market"/>
                <a:cs typeface="Chelsea Market"/>
                <a:sym typeface="Chelsea Market"/>
              </a:rPr>
              <a:t>for better business performance</a:t>
            </a:r>
            <a:endParaRPr sz="2400" i="1">
              <a:solidFill>
                <a:srgbClr val="0B5394"/>
              </a:solidFill>
              <a:latin typeface="Chelsea Market"/>
              <a:ea typeface="Chelsea Market"/>
              <a:cs typeface="Chelsea Market"/>
              <a:sym typeface="Chelsea Market"/>
            </a:endParaRPr>
          </a:p>
          <a:p>
            <a:pPr marL="0" lvl="0" indent="0" algn="ctr" rtl="0">
              <a:spcBef>
                <a:spcPts val="0"/>
              </a:spcBef>
              <a:spcAft>
                <a:spcPts val="0"/>
              </a:spcAft>
              <a:buNone/>
            </a:pPr>
            <a:endParaRPr sz="1800">
              <a:solidFill>
                <a:srgbClr val="3C78D8"/>
              </a:solidFill>
              <a:latin typeface="Chelsea Market"/>
              <a:ea typeface="Chelsea Market"/>
              <a:cs typeface="Chelsea Market"/>
              <a:sym typeface="Chelsea Market"/>
            </a:endParaRPr>
          </a:p>
        </p:txBody>
      </p:sp>
      <p:pic>
        <p:nvPicPr>
          <p:cNvPr id="2" name="Audio 1">
            <a:hlinkClick r:id="" action="ppaction://media"/>
            <a:extLst>
              <a:ext uri="{FF2B5EF4-FFF2-40B4-BE49-F238E27FC236}">
                <a16:creationId xmlns:a16="http://schemas.microsoft.com/office/drawing/2014/main" id="{0BD9E03F-A63B-4ED6-BA9F-10DA5F49B1E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85200" y="4584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2086"/>
    </mc:Choice>
    <mc:Fallback>
      <p:transition spd="slow" advTm="120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22"/>
          <p:cNvPicPr preferRelativeResize="0"/>
          <p:nvPr/>
        </p:nvPicPr>
        <p:blipFill>
          <a:blip r:embed="rId5">
            <a:alphaModFix/>
          </a:blip>
          <a:stretch>
            <a:fillRect/>
          </a:stretch>
        </p:blipFill>
        <p:spPr>
          <a:xfrm>
            <a:off x="4194400" y="0"/>
            <a:ext cx="4944200" cy="5143500"/>
          </a:xfrm>
          <a:prstGeom prst="rect">
            <a:avLst/>
          </a:prstGeom>
          <a:noFill/>
          <a:ln>
            <a:noFill/>
          </a:ln>
        </p:spPr>
      </p:pic>
      <p:sp>
        <p:nvSpPr>
          <p:cNvPr id="146" name="Google Shape;146;p22"/>
          <p:cNvSpPr txBox="1">
            <a:spLocks noGrp="1"/>
          </p:cNvSpPr>
          <p:nvPr>
            <p:ph type="title" idx="4294967295"/>
          </p:nvPr>
        </p:nvSpPr>
        <p:spPr>
          <a:xfrm>
            <a:off x="0" y="0"/>
            <a:ext cx="5082300" cy="157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500">
                <a:solidFill>
                  <a:srgbClr val="783F04"/>
                </a:solidFill>
                <a:latin typeface="Sniglet"/>
                <a:ea typeface="Sniglet"/>
                <a:cs typeface="Sniglet"/>
                <a:sym typeface="Sniglet"/>
              </a:rPr>
              <a:t>Good Employees</a:t>
            </a:r>
            <a:endParaRPr sz="4500">
              <a:solidFill>
                <a:srgbClr val="783F04"/>
              </a:solidFill>
              <a:latin typeface="Sniglet"/>
              <a:ea typeface="Sniglet"/>
              <a:cs typeface="Sniglet"/>
              <a:sym typeface="Sniglet"/>
            </a:endParaRPr>
          </a:p>
          <a:p>
            <a:pPr marL="0" lvl="0" indent="0" algn="ctr" rtl="0">
              <a:spcBef>
                <a:spcPts val="0"/>
              </a:spcBef>
              <a:spcAft>
                <a:spcPts val="0"/>
              </a:spcAft>
              <a:buNone/>
            </a:pPr>
            <a:r>
              <a:rPr lang="en" sz="4500">
                <a:solidFill>
                  <a:srgbClr val="783F04"/>
                </a:solidFill>
                <a:latin typeface="Sniglet"/>
                <a:ea typeface="Sniglet"/>
                <a:cs typeface="Sniglet"/>
                <a:sym typeface="Sniglet"/>
              </a:rPr>
              <a:t>Correlation matrix  </a:t>
            </a:r>
            <a:endParaRPr sz="4500">
              <a:solidFill>
                <a:srgbClr val="783F04"/>
              </a:solidFill>
              <a:latin typeface="Sniglet"/>
              <a:ea typeface="Sniglet"/>
              <a:cs typeface="Sniglet"/>
              <a:sym typeface="Sniglet"/>
            </a:endParaRPr>
          </a:p>
        </p:txBody>
      </p:sp>
      <p:sp>
        <p:nvSpPr>
          <p:cNvPr id="147" name="Google Shape;147;p22"/>
          <p:cNvSpPr txBox="1">
            <a:spLocks noGrp="1"/>
          </p:cNvSpPr>
          <p:nvPr>
            <p:ph type="subTitle" idx="4294967295"/>
          </p:nvPr>
        </p:nvSpPr>
        <p:spPr>
          <a:xfrm>
            <a:off x="0" y="2214625"/>
            <a:ext cx="4408800" cy="2215800"/>
          </a:xfrm>
          <a:prstGeom prst="rect">
            <a:avLst/>
          </a:prstGeom>
          <a:solidFill>
            <a:schemeClr val="lt1"/>
          </a:solidFill>
        </p:spPr>
        <p:txBody>
          <a:bodyPr spcFirstLastPara="1" wrap="square" lIns="91425" tIns="91425" rIns="91425" bIns="91425" anchor="t" anchorCtr="0">
            <a:noAutofit/>
          </a:bodyPr>
          <a:lstStyle/>
          <a:p>
            <a:pPr marL="0" lvl="0" indent="0" algn="ctr" rtl="0">
              <a:spcBef>
                <a:spcPts val="0"/>
              </a:spcBef>
              <a:spcAft>
                <a:spcPts val="0"/>
              </a:spcAft>
              <a:buNone/>
            </a:pPr>
            <a:r>
              <a:rPr lang="en" sz="2100">
                <a:highlight>
                  <a:schemeClr val="lt1"/>
                </a:highlight>
                <a:latin typeface="Chelsea Market"/>
                <a:ea typeface="Chelsea Market"/>
                <a:cs typeface="Chelsea Market"/>
                <a:sym typeface="Chelsea Market"/>
              </a:rPr>
              <a:t>Criteria for good Employees</a:t>
            </a:r>
            <a:endParaRPr sz="2100">
              <a:highlight>
                <a:schemeClr val="lt1"/>
              </a:highlight>
              <a:latin typeface="Chelsea Market"/>
              <a:ea typeface="Chelsea Market"/>
              <a:cs typeface="Chelsea Market"/>
              <a:sym typeface="Chelsea Market"/>
            </a:endParaRPr>
          </a:p>
          <a:p>
            <a:pPr marL="0" marR="101600" lvl="0" indent="0" algn="ctr" rtl="0">
              <a:lnSpc>
                <a:spcPct val="140000"/>
              </a:lnSpc>
              <a:spcBef>
                <a:spcPts val="1600"/>
              </a:spcBef>
              <a:spcAft>
                <a:spcPts val="0"/>
              </a:spcAft>
              <a:buNone/>
            </a:pPr>
            <a:r>
              <a:rPr lang="en" sz="2100">
                <a:solidFill>
                  <a:srgbClr val="333333"/>
                </a:solidFill>
                <a:highlight>
                  <a:schemeClr val="lt1"/>
                </a:highlight>
                <a:latin typeface="Chelsea Market"/>
                <a:ea typeface="Chelsea Market"/>
                <a:cs typeface="Chelsea Market"/>
                <a:sym typeface="Chelsea Market"/>
              </a:rPr>
              <a:t>last_evaluation &gt;=</a:t>
            </a:r>
            <a:r>
              <a:rPr lang="en" sz="2100">
                <a:solidFill>
                  <a:srgbClr val="4E9A06"/>
                </a:solidFill>
                <a:highlight>
                  <a:schemeClr val="lt1"/>
                </a:highlight>
                <a:latin typeface="Chelsea Market"/>
                <a:ea typeface="Chelsea Market"/>
                <a:cs typeface="Chelsea Market"/>
                <a:sym typeface="Chelsea Market"/>
              </a:rPr>
              <a:t> </a:t>
            </a:r>
            <a:r>
              <a:rPr lang="en" sz="2100">
                <a:solidFill>
                  <a:srgbClr val="0000CF"/>
                </a:solidFill>
                <a:highlight>
                  <a:schemeClr val="lt1"/>
                </a:highlight>
                <a:latin typeface="Chelsea Market"/>
                <a:ea typeface="Chelsea Market"/>
                <a:cs typeface="Chelsea Market"/>
                <a:sym typeface="Chelsea Market"/>
              </a:rPr>
              <a:t>0.70</a:t>
            </a:r>
            <a:endParaRPr sz="2100">
              <a:solidFill>
                <a:srgbClr val="0000CF"/>
              </a:solidFill>
              <a:highlight>
                <a:schemeClr val="lt1"/>
              </a:highlight>
              <a:latin typeface="Chelsea Market"/>
              <a:ea typeface="Chelsea Market"/>
              <a:cs typeface="Chelsea Market"/>
              <a:sym typeface="Chelsea Market"/>
            </a:endParaRPr>
          </a:p>
          <a:p>
            <a:pPr marL="0" marR="101600" lvl="0" indent="0" algn="ctr" rtl="0">
              <a:lnSpc>
                <a:spcPct val="140000"/>
              </a:lnSpc>
              <a:spcBef>
                <a:spcPts val="800"/>
              </a:spcBef>
              <a:spcAft>
                <a:spcPts val="0"/>
              </a:spcAft>
              <a:buNone/>
            </a:pPr>
            <a:r>
              <a:rPr lang="en" sz="2100">
                <a:solidFill>
                  <a:srgbClr val="333333"/>
                </a:solidFill>
                <a:highlight>
                  <a:schemeClr val="lt1"/>
                </a:highlight>
                <a:latin typeface="Chelsea Market"/>
                <a:ea typeface="Chelsea Market"/>
                <a:cs typeface="Chelsea Market"/>
                <a:sym typeface="Chelsea Market"/>
              </a:rPr>
              <a:t>time_spend_company &gt;=</a:t>
            </a:r>
            <a:r>
              <a:rPr lang="en" sz="2100">
                <a:solidFill>
                  <a:srgbClr val="4E9A06"/>
                </a:solidFill>
                <a:highlight>
                  <a:schemeClr val="lt1"/>
                </a:highlight>
                <a:latin typeface="Chelsea Market"/>
                <a:ea typeface="Chelsea Market"/>
                <a:cs typeface="Chelsea Market"/>
                <a:sym typeface="Chelsea Market"/>
              </a:rPr>
              <a:t> </a:t>
            </a:r>
            <a:r>
              <a:rPr lang="en" sz="2100">
                <a:solidFill>
                  <a:srgbClr val="0000CF"/>
                </a:solidFill>
                <a:highlight>
                  <a:schemeClr val="lt1"/>
                </a:highlight>
                <a:latin typeface="Chelsea Market"/>
                <a:ea typeface="Chelsea Market"/>
                <a:cs typeface="Chelsea Market"/>
                <a:sym typeface="Chelsea Market"/>
              </a:rPr>
              <a:t>4</a:t>
            </a:r>
            <a:endParaRPr sz="2100">
              <a:solidFill>
                <a:srgbClr val="333333"/>
              </a:solidFill>
              <a:highlight>
                <a:schemeClr val="lt1"/>
              </a:highlight>
              <a:latin typeface="Chelsea Market"/>
              <a:ea typeface="Chelsea Market"/>
              <a:cs typeface="Chelsea Market"/>
              <a:sym typeface="Chelsea Market"/>
            </a:endParaRPr>
          </a:p>
          <a:p>
            <a:pPr marL="0" marR="101600" lvl="0" indent="0" algn="ctr" rtl="0">
              <a:lnSpc>
                <a:spcPct val="140000"/>
              </a:lnSpc>
              <a:spcBef>
                <a:spcPts val="800"/>
              </a:spcBef>
              <a:spcAft>
                <a:spcPts val="0"/>
              </a:spcAft>
              <a:buNone/>
            </a:pPr>
            <a:r>
              <a:rPr lang="en" sz="2100">
                <a:solidFill>
                  <a:srgbClr val="333333"/>
                </a:solidFill>
                <a:highlight>
                  <a:schemeClr val="lt1"/>
                </a:highlight>
                <a:latin typeface="Chelsea Market"/>
                <a:ea typeface="Chelsea Market"/>
                <a:cs typeface="Chelsea Market"/>
                <a:sym typeface="Chelsea Market"/>
              </a:rPr>
              <a:t>number_project &gt;</a:t>
            </a:r>
            <a:r>
              <a:rPr lang="en" sz="2100">
                <a:solidFill>
                  <a:srgbClr val="4E9A06"/>
                </a:solidFill>
                <a:highlight>
                  <a:schemeClr val="lt1"/>
                </a:highlight>
                <a:latin typeface="Chelsea Market"/>
                <a:ea typeface="Chelsea Market"/>
                <a:cs typeface="Chelsea Market"/>
                <a:sym typeface="Chelsea Market"/>
              </a:rPr>
              <a:t> </a:t>
            </a:r>
            <a:r>
              <a:rPr lang="en" sz="2100">
                <a:solidFill>
                  <a:srgbClr val="0000CF"/>
                </a:solidFill>
                <a:highlight>
                  <a:schemeClr val="lt1"/>
                </a:highlight>
                <a:latin typeface="Chelsea Market"/>
                <a:ea typeface="Chelsea Market"/>
                <a:cs typeface="Chelsea Market"/>
                <a:sym typeface="Chelsea Market"/>
              </a:rPr>
              <a:t>5</a:t>
            </a:r>
            <a:endParaRPr sz="2100">
              <a:solidFill>
                <a:srgbClr val="0000CF"/>
              </a:solidFill>
              <a:highlight>
                <a:schemeClr val="lt1"/>
              </a:highlight>
              <a:latin typeface="Chelsea Market"/>
              <a:ea typeface="Chelsea Market"/>
              <a:cs typeface="Chelsea Market"/>
              <a:sym typeface="Chelsea Market"/>
            </a:endParaRPr>
          </a:p>
          <a:p>
            <a:pPr marL="0" lvl="0" indent="0" algn="l" rtl="0">
              <a:spcBef>
                <a:spcPts val="800"/>
              </a:spcBef>
              <a:spcAft>
                <a:spcPts val="1600"/>
              </a:spcAft>
              <a:buNone/>
            </a:pPr>
            <a:r>
              <a:rPr lang="en">
                <a:highlight>
                  <a:schemeClr val="lt1"/>
                </a:highlight>
                <a:latin typeface="Chelsea Market"/>
                <a:ea typeface="Chelsea Market"/>
                <a:cs typeface="Chelsea Market"/>
                <a:sym typeface="Chelsea Market"/>
              </a:rPr>
              <a:t> </a:t>
            </a:r>
            <a:endParaRPr>
              <a:highlight>
                <a:schemeClr val="lt1"/>
              </a:highlight>
              <a:latin typeface="Chelsea Market"/>
              <a:ea typeface="Chelsea Market"/>
              <a:cs typeface="Chelsea Market"/>
              <a:sym typeface="Chelsea Market"/>
            </a:endParaRPr>
          </a:p>
        </p:txBody>
      </p:sp>
      <p:sp>
        <p:nvSpPr>
          <p:cNvPr id="148" name="Google Shape;148;p22"/>
          <p:cNvSpPr/>
          <p:nvPr/>
        </p:nvSpPr>
        <p:spPr>
          <a:xfrm>
            <a:off x="4408800" y="2877900"/>
            <a:ext cx="1438830" cy="275508"/>
          </a:xfrm>
          <a:prstGeom prst="flowChartTerminator">
            <a:avLst/>
          </a:prstGeom>
          <a:noFill/>
          <a:ln w="28575"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2"/>
          <p:cNvSpPr/>
          <p:nvPr/>
        </p:nvSpPr>
        <p:spPr>
          <a:xfrm>
            <a:off x="4806724" y="2434000"/>
            <a:ext cx="1040904" cy="275508"/>
          </a:xfrm>
          <a:prstGeom prst="flowChartTerminator">
            <a:avLst/>
          </a:prstGeom>
          <a:noFill/>
          <a:ln w="28575"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2"/>
          <p:cNvSpPr/>
          <p:nvPr/>
        </p:nvSpPr>
        <p:spPr>
          <a:xfrm>
            <a:off x="4730150" y="1990100"/>
            <a:ext cx="1117476" cy="275508"/>
          </a:xfrm>
          <a:prstGeom prst="flowChartTerminator">
            <a:avLst/>
          </a:prstGeom>
          <a:noFill/>
          <a:ln w="28575"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2"/>
          <p:cNvSpPr/>
          <p:nvPr/>
        </p:nvSpPr>
        <p:spPr>
          <a:xfrm>
            <a:off x="4408800" y="3321800"/>
            <a:ext cx="1438830" cy="275508"/>
          </a:xfrm>
          <a:prstGeom prst="flowChartTerminator">
            <a:avLst/>
          </a:prstGeom>
          <a:noFill/>
          <a:ln w="28575"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Audio 1">
            <a:hlinkClick r:id="" action="ppaction://media"/>
            <a:extLst>
              <a:ext uri="{FF2B5EF4-FFF2-40B4-BE49-F238E27FC236}">
                <a16:creationId xmlns:a16="http://schemas.microsoft.com/office/drawing/2014/main" id="{15F36AFB-2B82-4BB3-8F1D-0E6ECE5396D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85200" y="4584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1649"/>
    </mc:Choice>
    <mc:Fallback>
      <p:transition spd="slow" advTm="416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3"/>
          <p:cNvSpPr txBox="1">
            <a:spLocks noGrp="1"/>
          </p:cNvSpPr>
          <p:nvPr>
            <p:ph type="body" idx="1"/>
          </p:nvPr>
        </p:nvSpPr>
        <p:spPr>
          <a:xfrm>
            <a:off x="172130" y="1035400"/>
            <a:ext cx="2757900" cy="991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800"/>
              <a:buNone/>
            </a:pPr>
            <a:r>
              <a:rPr lang="en" sz="1600">
                <a:solidFill>
                  <a:srgbClr val="0070C0"/>
                </a:solidFill>
                <a:latin typeface="Chelsea Market"/>
                <a:ea typeface="Chelsea Market"/>
                <a:cs typeface="Chelsea Market"/>
                <a:sym typeface="Chelsea Market"/>
              </a:rPr>
              <a:t>Numeric:</a:t>
            </a:r>
            <a:r>
              <a:rPr lang="en" sz="1600">
                <a:solidFill>
                  <a:srgbClr val="576C77"/>
                </a:solidFill>
                <a:latin typeface="Chelsea Market"/>
                <a:ea typeface="Chelsea Market"/>
                <a:cs typeface="Chelsea Market"/>
                <a:sym typeface="Chelsea Market"/>
              </a:rPr>
              <a:t> Satisfaction, Performance, Projects, Work Accidents, Salary ...</a:t>
            </a:r>
            <a:endParaRPr sz="1600">
              <a:solidFill>
                <a:srgbClr val="576C77"/>
              </a:solidFill>
              <a:latin typeface="Chelsea Market"/>
              <a:ea typeface="Chelsea Market"/>
              <a:cs typeface="Chelsea Market"/>
              <a:sym typeface="Chelsea Market"/>
            </a:endParaRPr>
          </a:p>
        </p:txBody>
      </p:sp>
      <p:sp>
        <p:nvSpPr>
          <p:cNvPr id="157" name="Google Shape;157;p23"/>
          <p:cNvSpPr/>
          <p:nvPr/>
        </p:nvSpPr>
        <p:spPr>
          <a:xfrm>
            <a:off x="362005" y="2580200"/>
            <a:ext cx="1846800" cy="611400"/>
          </a:xfrm>
          <a:prstGeom prst="rect">
            <a:avLst/>
          </a:prstGeom>
          <a:solidFill>
            <a:srgbClr val="FEED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600" b="0" i="0" u="none" strike="noStrike" cap="none">
                <a:solidFill>
                  <a:srgbClr val="9F5900"/>
                </a:solidFill>
                <a:latin typeface="Chelsea Market"/>
                <a:ea typeface="Chelsea Market"/>
                <a:cs typeface="Chelsea Market"/>
                <a:sym typeface="Chelsea Market"/>
              </a:rPr>
              <a:t>Employee Data</a:t>
            </a:r>
            <a:endParaRPr sz="1600" b="0" i="0" u="none" strike="noStrike" cap="none">
              <a:solidFill>
                <a:srgbClr val="9F5900"/>
              </a:solidFill>
              <a:latin typeface="Chelsea Market"/>
              <a:ea typeface="Chelsea Market"/>
              <a:cs typeface="Chelsea Market"/>
              <a:sym typeface="Chelsea Market"/>
            </a:endParaRPr>
          </a:p>
        </p:txBody>
      </p:sp>
      <p:sp>
        <p:nvSpPr>
          <p:cNvPr id="158" name="Google Shape;158;p23"/>
          <p:cNvSpPr txBox="1">
            <a:spLocks noGrp="1"/>
          </p:cNvSpPr>
          <p:nvPr>
            <p:ph type="body" idx="1"/>
          </p:nvPr>
        </p:nvSpPr>
        <p:spPr>
          <a:xfrm>
            <a:off x="200030" y="3745200"/>
            <a:ext cx="2702100" cy="14499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rgbClr val="000000"/>
              </a:buClr>
              <a:buSzPts val="1800"/>
              <a:buNone/>
            </a:pPr>
            <a:r>
              <a:rPr lang="en" sz="1600">
                <a:solidFill>
                  <a:srgbClr val="0070C0"/>
                </a:solidFill>
                <a:latin typeface="Chelsea Market"/>
                <a:ea typeface="Chelsea Market"/>
                <a:cs typeface="Chelsea Market"/>
                <a:sym typeface="Chelsea Market"/>
              </a:rPr>
              <a:t>Text:</a:t>
            </a:r>
            <a:r>
              <a:rPr lang="en" sz="1600">
                <a:solidFill>
                  <a:srgbClr val="576C77"/>
                </a:solidFill>
                <a:latin typeface="Chelsea Market"/>
                <a:ea typeface="Chelsea Market"/>
                <a:cs typeface="Chelsea Market"/>
                <a:sym typeface="Chelsea Market"/>
              </a:rPr>
              <a:t> Applications, Surveys, Feedback, Pros, Cons, Advice to Management ...</a:t>
            </a:r>
            <a:endParaRPr sz="1600">
              <a:solidFill>
                <a:srgbClr val="576C77"/>
              </a:solidFill>
              <a:latin typeface="Chelsea Market"/>
              <a:ea typeface="Chelsea Market"/>
              <a:cs typeface="Chelsea Market"/>
              <a:sym typeface="Chelsea Market"/>
            </a:endParaRPr>
          </a:p>
        </p:txBody>
      </p:sp>
      <p:sp>
        <p:nvSpPr>
          <p:cNvPr id="159" name="Google Shape;159;p23"/>
          <p:cNvSpPr/>
          <p:nvPr/>
        </p:nvSpPr>
        <p:spPr>
          <a:xfrm>
            <a:off x="3064105" y="2493300"/>
            <a:ext cx="2097000" cy="1011900"/>
          </a:xfrm>
          <a:prstGeom prst="parallelogram">
            <a:avLst>
              <a:gd name="adj" fmla="val 25000"/>
            </a:avLst>
          </a:prstGeom>
          <a:solidFill>
            <a:srgbClr val="FEED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600" b="0" i="0" u="none" strike="noStrike" cap="none">
                <a:solidFill>
                  <a:srgbClr val="9F5900"/>
                </a:solidFill>
                <a:latin typeface="Chelsea Market"/>
                <a:ea typeface="Chelsea Market"/>
                <a:cs typeface="Chelsea Market"/>
                <a:sym typeface="Chelsea Market"/>
              </a:rPr>
              <a:t>Data Mining </a:t>
            </a:r>
            <a:endParaRPr sz="1600" b="0" i="0" u="none" strike="noStrike" cap="none">
              <a:solidFill>
                <a:srgbClr val="9F5900"/>
              </a:solidFill>
              <a:latin typeface="Chelsea Market"/>
              <a:ea typeface="Chelsea Market"/>
              <a:cs typeface="Chelsea Market"/>
              <a:sym typeface="Chelsea Market"/>
            </a:endParaRPr>
          </a:p>
          <a:p>
            <a:pPr marL="0" marR="0" lvl="0" indent="0" algn="ctr" rtl="0">
              <a:lnSpc>
                <a:spcPct val="100000"/>
              </a:lnSpc>
              <a:spcBef>
                <a:spcPts val="0"/>
              </a:spcBef>
              <a:spcAft>
                <a:spcPts val="0"/>
              </a:spcAft>
              <a:buClr>
                <a:srgbClr val="000000"/>
              </a:buClr>
              <a:buSzPts val="1400"/>
              <a:buFont typeface="Arial"/>
              <a:buNone/>
            </a:pPr>
            <a:r>
              <a:rPr lang="en" sz="1600" b="0" i="0" u="none" strike="noStrike" cap="none">
                <a:solidFill>
                  <a:srgbClr val="9F5900"/>
                </a:solidFill>
                <a:latin typeface="Chelsea Market"/>
                <a:ea typeface="Chelsea Market"/>
                <a:cs typeface="Chelsea Market"/>
                <a:sym typeface="Chelsea Market"/>
              </a:rPr>
              <a:t>Algorithms</a:t>
            </a:r>
            <a:endParaRPr sz="1600" b="0" i="0" u="none" strike="noStrike" cap="none">
              <a:solidFill>
                <a:srgbClr val="9F5900"/>
              </a:solidFill>
              <a:latin typeface="Chelsea Market"/>
              <a:ea typeface="Chelsea Market"/>
              <a:cs typeface="Chelsea Market"/>
              <a:sym typeface="Chelsea Market"/>
            </a:endParaRPr>
          </a:p>
          <a:p>
            <a:pPr marL="0" marR="0" lvl="0" indent="0" algn="ctr" rtl="0">
              <a:lnSpc>
                <a:spcPct val="100000"/>
              </a:lnSpc>
              <a:spcBef>
                <a:spcPts val="0"/>
              </a:spcBef>
              <a:spcAft>
                <a:spcPts val="0"/>
              </a:spcAft>
              <a:buClr>
                <a:srgbClr val="000000"/>
              </a:buClr>
              <a:buSzPts val="1400"/>
              <a:buFont typeface="Arial"/>
              <a:buNone/>
            </a:pPr>
            <a:r>
              <a:rPr lang="en" sz="1600" b="0" i="0" u="none" strike="noStrike" cap="none">
                <a:solidFill>
                  <a:srgbClr val="9F5900"/>
                </a:solidFill>
                <a:latin typeface="Chelsea Market"/>
                <a:ea typeface="Chelsea Market"/>
                <a:cs typeface="Chelsea Market"/>
                <a:sym typeface="Chelsea Market"/>
              </a:rPr>
              <a:t>(R</a:t>
            </a:r>
            <a:r>
              <a:rPr lang="en" sz="1600">
                <a:solidFill>
                  <a:srgbClr val="9F5900"/>
                </a:solidFill>
                <a:latin typeface="Chelsea Market"/>
                <a:ea typeface="Chelsea Market"/>
                <a:cs typeface="Chelsea Market"/>
                <a:sym typeface="Chelsea Market"/>
              </a:rPr>
              <a:t>, RStudio</a:t>
            </a:r>
            <a:r>
              <a:rPr lang="en" sz="1600" b="0" i="0" u="none" strike="noStrike" cap="none">
                <a:solidFill>
                  <a:srgbClr val="9F5900"/>
                </a:solidFill>
                <a:latin typeface="Chelsea Market"/>
                <a:ea typeface="Chelsea Market"/>
                <a:cs typeface="Chelsea Market"/>
                <a:sym typeface="Chelsea Market"/>
              </a:rPr>
              <a:t>)</a:t>
            </a:r>
            <a:endParaRPr sz="1600" b="0" i="0" u="none" strike="noStrike" cap="none">
              <a:solidFill>
                <a:srgbClr val="9F5900"/>
              </a:solidFill>
              <a:latin typeface="Chelsea Market"/>
              <a:ea typeface="Chelsea Market"/>
              <a:cs typeface="Chelsea Market"/>
              <a:sym typeface="Chelsea Market"/>
            </a:endParaRPr>
          </a:p>
        </p:txBody>
      </p:sp>
      <p:sp>
        <p:nvSpPr>
          <p:cNvPr id="160" name="Google Shape;160;p23"/>
          <p:cNvSpPr txBox="1"/>
          <p:nvPr/>
        </p:nvSpPr>
        <p:spPr>
          <a:xfrm>
            <a:off x="3113180" y="762100"/>
            <a:ext cx="3192900" cy="13092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 sz="1600" b="0" i="0" u="none" strike="noStrike" cap="none">
                <a:solidFill>
                  <a:srgbClr val="576C77"/>
                </a:solidFill>
                <a:latin typeface="Chelsea Market"/>
                <a:ea typeface="Chelsea Market"/>
                <a:cs typeface="Chelsea Market"/>
                <a:sym typeface="Chelsea Market"/>
              </a:rPr>
              <a:t>Building </a:t>
            </a:r>
            <a:r>
              <a:rPr lang="en" sz="1600" b="0" i="0" u="none" strike="noStrike" cap="none">
                <a:solidFill>
                  <a:srgbClr val="0070C0"/>
                </a:solidFill>
                <a:latin typeface="Chelsea Market"/>
                <a:ea typeface="Chelsea Market"/>
                <a:cs typeface="Chelsea Market"/>
                <a:sym typeface="Chelsea Market"/>
              </a:rPr>
              <a:t>Predictive Models</a:t>
            </a:r>
            <a:r>
              <a:rPr lang="en" sz="1600" b="0" i="0" u="none" strike="noStrike" cap="none">
                <a:solidFill>
                  <a:srgbClr val="576C77"/>
                </a:solidFill>
                <a:latin typeface="Chelsea Market"/>
                <a:ea typeface="Chelsea Market"/>
                <a:cs typeface="Chelsea Market"/>
                <a:sym typeface="Chelsea Market"/>
              </a:rPr>
              <a:t> using Regression, Classification </a:t>
            </a:r>
            <a:endParaRPr sz="1600" b="0" i="0" u="none" strike="noStrike" cap="none">
              <a:solidFill>
                <a:srgbClr val="576C77"/>
              </a:solidFill>
              <a:latin typeface="Chelsea Market"/>
              <a:ea typeface="Chelsea Market"/>
              <a:cs typeface="Chelsea Market"/>
              <a:sym typeface="Chelsea Market"/>
            </a:endParaRPr>
          </a:p>
        </p:txBody>
      </p:sp>
      <p:sp>
        <p:nvSpPr>
          <p:cNvPr id="161" name="Google Shape;161;p23"/>
          <p:cNvSpPr txBox="1"/>
          <p:nvPr/>
        </p:nvSpPr>
        <p:spPr>
          <a:xfrm>
            <a:off x="3272706" y="3927210"/>
            <a:ext cx="2598600" cy="11391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 sz="1600" b="0" i="0" u="none" strike="noStrike" cap="none">
                <a:solidFill>
                  <a:srgbClr val="0070C0"/>
                </a:solidFill>
                <a:latin typeface="Chelsea Market"/>
                <a:ea typeface="Chelsea Market"/>
                <a:cs typeface="Chelsea Market"/>
                <a:sym typeface="Chelsea Market"/>
              </a:rPr>
              <a:t>Text Mining</a:t>
            </a:r>
            <a:r>
              <a:rPr lang="en" sz="1600" b="0" i="0" u="none" strike="noStrike" cap="none">
                <a:solidFill>
                  <a:srgbClr val="576C77"/>
                </a:solidFill>
                <a:latin typeface="Chelsea Market"/>
                <a:ea typeface="Chelsea Market"/>
                <a:cs typeface="Chelsea Market"/>
                <a:sym typeface="Chelsea Market"/>
              </a:rPr>
              <a:t> using </a:t>
            </a:r>
            <a:endParaRPr sz="1600" b="0" i="0" u="none" strike="noStrike" cap="none">
              <a:solidFill>
                <a:srgbClr val="576C77"/>
              </a:solidFill>
              <a:latin typeface="Chelsea Market"/>
              <a:ea typeface="Chelsea Market"/>
              <a:cs typeface="Chelsea Market"/>
              <a:sym typeface="Chelsea Market"/>
            </a:endParaRPr>
          </a:p>
          <a:p>
            <a:pPr marL="0" marR="0" lvl="0" indent="0" algn="l" rtl="0">
              <a:lnSpc>
                <a:spcPct val="100000"/>
              </a:lnSpc>
              <a:spcBef>
                <a:spcPts val="0"/>
              </a:spcBef>
              <a:spcAft>
                <a:spcPts val="0"/>
              </a:spcAft>
              <a:buClr>
                <a:srgbClr val="000000"/>
              </a:buClr>
              <a:buSzPts val="1400"/>
              <a:buFont typeface="Arial"/>
              <a:buNone/>
            </a:pPr>
            <a:r>
              <a:rPr lang="en" sz="1600" b="0" i="0" u="none" strike="noStrike" cap="none">
                <a:solidFill>
                  <a:srgbClr val="576C77"/>
                </a:solidFill>
                <a:latin typeface="Chelsea Market"/>
                <a:ea typeface="Chelsea Market"/>
                <a:cs typeface="Chelsea Market"/>
                <a:sym typeface="Chelsea Market"/>
              </a:rPr>
              <a:t>Natural Language Processing</a:t>
            </a:r>
            <a:endParaRPr sz="1600" b="0" i="0" u="none" strike="noStrike" cap="none">
              <a:solidFill>
                <a:srgbClr val="576C77"/>
              </a:solidFill>
              <a:latin typeface="Chelsea Market"/>
              <a:ea typeface="Chelsea Market"/>
              <a:cs typeface="Chelsea Market"/>
              <a:sym typeface="Chelsea Market"/>
            </a:endParaRPr>
          </a:p>
        </p:txBody>
      </p:sp>
      <p:sp>
        <p:nvSpPr>
          <p:cNvPr id="162" name="Google Shape;162;p23"/>
          <p:cNvSpPr txBox="1"/>
          <p:nvPr/>
        </p:nvSpPr>
        <p:spPr>
          <a:xfrm>
            <a:off x="6437633" y="1226820"/>
            <a:ext cx="2684700" cy="4046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600" b="1" i="0" u="none" strike="noStrike" cap="none">
              <a:solidFill>
                <a:srgbClr val="008000"/>
              </a:solidFill>
              <a:latin typeface="Chelsea Market"/>
              <a:ea typeface="Chelsea Market"/>
              <a:cs typeface="Chelsea Market"/>
              <a:sym typeface="Chelsea Market"/>
            </a:endParaRPr>
          </a:p>
          <a:p>
            <a:pPr marL="285750" marR="0" lvl="0" indent="-317500" algn="l" rtl="0">
              <a:lnSpc>
                <a:spcPct val="150000"/>
              </a:lnSpc>
              <a:spcBef>
                <a:spcPts val="0"/>
              </a:spcBef>
              <a:spcAft>
                <a:spcPts val="0"/>
              </a:spcAft>
              <a:buClr>
                <a:schemeClr val="dk1"/>
              </a:buClr>
              <a:buSzPts val="1600"/>
              <a:buFont typeface="Noto Sans Symbols"/>
              <a:buChar char="✔"/>
            </a:pPr>
            <a:r>
              <a:rPr lang="en" sz="1600" b="1" i="0" u="none" strike="noStrike" cap="none">
                <a:solidFill>
                  <a:srgbClr val="008000"/>
                </a:solidFill>
                <a:latin typeface="Chelsea Market"/>
                <a:ea typeface="Chelsea Market"/>
                <a:cs typeface="Chelsea Market"/>
                <a:sym typeface="Chelsea Market"/>
              </a:rPr>
              <a:t>Attrition Rate</a:t>
            </a:r>
            <a:endParaRPr sz="1600" b="1" i="0" u="none" strike="noStrike" cap="none">
              <a:solidFill>
                <a:srgbClr val="008000"/>
              </a:solidFill>
              <a:latin typeface="Chelsea Market"/>
              <a:ea typeface="Chelsea Market"/>
              <a:cs typeface="Chelsea Market"/>
              <a:sym typeface="Chelsea Market"/>
            </a:endParaRPr>
          </a:p>
          <a:p>
            <a:pPr marL="285750" marR="0" lvl="0" indent="-317500" algn="l" rtl="0">
              <a:lnSpc>
                <a:spcPct val="150000"/>
              </a:lnSpc>
              <a:spcBef>
                <a:spcPts val="0"/>
              </a:spcBef>
              <a:spcAft>
                <a:spcPts val="0"/>
              </a:spcAft>
              <a:buClr>
                <a:schemeClr val="dk1"/>
              </a:buClr>
              <a:buSzPts val="1600"/>
              <a:buFont typeface="Noto Sans Symbols"/>
              <a:buChar char="✔"/>
            </a:pPr>
            <a:r>
              <a:rPr lang="en" sz="1600" b="1" i="0" u="none" strike="noStrike" cap="none">
                <a:solidFill>
                  <a:srgbClr val="008000"/>
                </a:solidFill>
                <a:latin typeface="Chelsea Market"/>
                <a:ea typeface="Chelsea Market"/>
                <a:cs typeface="Chelsea Market"/>
                <a:sym typeface="Chelsea Market"/>
              </a:rPr>
              <a:t>Performance rate</a:t>
            </a:r>
            <a:endParaRPr sz="1600" b="1" i="0" u="none" strike="noStrike" cap="none">
              <a:solidFill>
                <a:srgbClr val="008000"/>
              </a:solidFill>
              <a:latin typeface="Chelsea Market"/>
              <a:ea typeface="Chelsea Market"/>
              <a:cs typeface="Chelsea Market"/>
              <a:sym typeface="Chelsea Market"/>
            </a:endParaRPr>
          </a:p>
          <a:p>
            <a:pPr marL="285750" marR="0" lvl="0" indent="-317500" algn="l" rtl="0">
              <a:lnSpc>
                <a:spcPct val="150000"/>
              </a:lnSpc>
              <a:spcBef>
                <a:spcPts val="0"/>
              </a:spcBef>
              <a:spcAft>
                <a:spcPts val="0"/>
              </a:spcAft>
              <a:buClr>
                <a:schemeClr val="dk1"/>
              </a:buClr>
              <a:buSzPts val="1600"/>
              <a:buFont typeface="Noto Sans Symbols"/>
              <a:buChar char="✔"/>
            </a:pPr>
            <a:r>
              <a:rPr lang="en" sz="1600" b="1" i="0" u="none" strike="noStrike" cap="none">
                <a:solidFill>
                  <a:srgbClr val="008000"/>
                </a:solidFill>
                <a:latin typeface="Chelsea Market"/>
                <a:ea typeface="Chelsea Market"/>
                <a:cs typeface="Chelsea Market"/>
                <a:sym typeface="Chelsea Market"/>
              </a:rPr>
              <a:t>Factors for job Satisfaction</a:t>
            </a:r>
            <a:endParaRPr sz="1600" b="1" i="0" u="none" strike="noStrike" cap="none">
              <a:solidFill>
                <a:srgbClr val="008000"/>
              </a:solidFill>
              <a:latin typeface="Chelsea Market"/>
              <a:ea typeface="Chelsea Market"/>
              <a:cs typeface="Chelsea Market"/>
              <a:sym typeface="Chelsea Market"/>
            </a:endParaRPr>
          </a:p>
          <a:p>
            <a:pPr marL="285750" marR="0" lvl="0" indent="-317500" algn="l" rtl="0">
              <a:lnSpc>
                <a:spcPct val="150000"/>
              </a:lnSpc>
              <a:spcBef>
                <a:spcPts val="0"/>
              </a:spcBef>
              <a:spcAft>
                <a:spcPts val="0"/>
              </a:spcAft>
              <a:buClr>
                <a:schemeClr val="dk1"/>
              </a:buClr>
              <a:buSzPts val="1600"/>
              <a:buFont typeface="Noto Sans Symbols"/>
              <a:buChar char="✔"/>
            </a:pPr>
            <a:r>
              <a:rPr lang="en" sz="1600" b="1" i="0" u="none" strike="noStrike" cap="none">
                <a:solidFill>
                  <a:srgbClr val="008000"/>
                </a:solidFill>
                <a:latin typeface="Chelsea Market"/>
                <a:ea typeface="Chelsea Market"/>
                <a:cs typeface="Chelsea Market"/>
                <a:sym typeface="Chelsea Market"/>
              </a:rPr>
              <a:t>Sentiment Analysis </a:t>
            </a:r>
            <a:endParaRPr sz="1600" b="1" i="0" u="none" strike="noStrike" cap="none">
              <a:solidFill>
                <a:srgbClr val="008000"/>
              </a:solidFill>
              <a:latin typeface="Chelsea Market"/>
              <a:ea typeface="Chelsea Market"/>
              <a:cs typeface="Chelsea Market"/>
              <a:sym typeface="Chelsea Market"/>
            </a:endParaRPr>
          </a:p>
          <a:p>
            <a:pPr marL="285750" marR="0" lvl="0" indent="-317500" algn="l" rtl="0">
              <a:lnSpc>
                <a:spcPct val="150000"/>
              </a:lnSpc>
              <a:spcBef>
                <a:spcPts val="0"/>
              </a:spcBef>
              <a:spcAft>
                <a:spcPts val="0"/>
              </a:spcAft>
              <a:buClr>
                <a:schemeClr val="dk1"/>
              </a:buClr>
              <a:buSzPts val="1600"/>
              <a:buFont typeface="Noto Sans Symbols"/>
              <a:buChar char="✔"/>
            </a:pPr>
            <a:r>
              <a:rPr lang="en" sz="1600" b="1" i="0" u="none" strike="noStrike" cap="none">
                <a:solidFill>
                  <a:srgbClr val="008000"/>
                </a:solidFill>
                <a:latin typeface="Chelsea Market"/>
                <a:ea typeface="Chelsea Market"/>
                <a:cs typeface="Chelsea Market"/>
                <a:sym typeface="Chelsea Market"/>
              </a:rPr>
              <a:t>Identifying Gaps</a:t>
            </a:r>
            <a:endParaRPr sz="1600" b="1" i="0" u="none" strike="noStrike" cap="none">
              <a:solidFill>
                <a:srgbClr val="008000"/>
              </a:solidFill>
              <a:latin typeface="Chelsea Market"/>
              <a:ea typeface="Chelsea Market"/>
              <a:cs typeface="Chelsea Market"/>
              <a:sym typeface="Chelsea Market"/>
            </a:endParaRPr>
          </a:p>
          <a:p>
            <a:pPr marL="285750" marR="0" lvl="0" indent="-317500" algn="l" rtl="0">
              <a:lnSpc>
                <a:spcPct val="150000"/>
              </a:lnSpc>
              <a:spcBef>
                <a:spcPts val="0"/>
              </a:spcBef>
              <a:spcAft>
                <a:spcPts val="0"/>
              </a:spcAft>
              <a:buClr>
                <a:schemeClr val="dk1"/>
              </a:buClr>
              <a:buSzPts val="1600"/>
              <a:buFont typeface="Noto Sans Symbols"/>
              <a:buChar char="✔"/>
            </a:pPr>
            <a:r>
              <a:rPr lang="en" sz="1600" b="1" i="0" u="none" strike="noStrike" cap="none">
                <a:solidFill>
                  <a:srgbClr val="008000"/>
                </a:solidFill>
                <a:latin typeface="Chelsea Market"/>
                <a:ea typeface="Chelsea Market"/>
                <a:cs typeface="Chelsea Market"/>
                <a:sym typeface="Chelsea Market"/>
              </a:rPr>
              <a:t>Recognitions </a:t>
            </a:r>
            <a:endParaRPr sz="1600" b="1" i="0" u="none" strike="noStrike" cap="none">
              <a:solidFill>
                <a:srgbClr val="008000"/>
              </a:solidFill>
              <a:latin typeface="Chelsea Market"/>
              <a:ea typeface="Chelsea Market"/>
              <a:cs typeface="Chelsea Market"/>
              <a:sym typeface="Chelsea Market"/>
            </a:endParaRPr>
          </a:p>
          <a:p>
            <a:pPr marL="285750" marR="0" lvl="0" indent="-317500" algn="l" rtl="0">
              <a:lnSpc>
                <a:spcPct val="150000"/>
              </a:lnSpc>
              <a:spcBef>
                <a:spcPts val="0"/>
              </a:spcBef>
              <a:spcAft>
                <a:spcPts val="0"/>
              </a:spcAft>
              <a:buClr>
                <a:schemeClr val="dk1"/>
              </a:buClr>
              <a:buSzPts val="1600"/>
              <a:buFont typeface="Noto Sans Symbols"/>
              <a:buChar char="✔"/>
            </a:pPr>
            <a:r>
              <a:rPr lang="en" sz="1600" b="1" i="0" u="none" strike="noStrike" cap="none">
                <a:solidFill>
                  <a:srgbClr val="008000"/>
                </a:solidFill>
                <a:latin typeface="Chelsea Market"/>
                <a:ea typeface="Chelsea Market"/>
                <a:cs typeface="Chelsea Market"/>
                <a:sym typeface="Chelsea Market"/>
              </a:rPr>
              <a:t>Classifying Resumes</a:t>
            </a:r>
            <a:endParaRPr sz="1600" b="1" i="0" u="none" strike="noStrike" cap="none">
              <a:solidFill>
                <a:srgbClr val="008000"/>
              </a:solidFill>
              <a:latin typeface="Chelsea Market"/>
              <a:ea typeface="Chelsea Market"/>
              <a:cs typeface="Chelsea Market"/>
              <a:sym typeface="Chelsea Market"/>
            </a:endParaRPr>
          </a:p>
          <a:p>
            <a:pPr marL="0" marR="0" lvl="0" indent="0" algn="l" rtl="0">
              <a:lnSpc>
                <a:spcPct val="100000"/>
              </a:lnSpc>
              <a:spcBef>
                <a:spcPts val="0"/>
              </a:spcBef>
              <a:spcAft>
                <a:spcPts val="0"/>
              </a:spcAft>
              <a:buClr>
                <a:srgbClr val="000000"/>
              </a:buClr>
              <a:buSzPts val="1800"/>
              <a:buFont typeface="Arial"/>
              <a:buNone/>
            </a:pPr>
            <a:endParaRPr sz="1600" b="0" i="0" u="none" strike="noStrike" cap="none">
              <a:solidFill>
                <a:srgbClr val="008000"/>
              </a:solidFill>
              <a:latin typeface="Chelsea Market"/>
              <a:ea typeface="Chelsea Market"/>
              <a:cs typeface="Chelsea Market"/>
              <a:sym typeface="Chelsea Market"/>
            </a:endParaRPr>
          </a:p>
          <a:p>
            <a:pPr marL="0" marR="0" lvl="0" indent="0" algn="l" rtl="0">
              <a:lnSpc>
                <a:spcPct val="100000"/>
              </a:lnSpc>
              <a:spcBef>
                <a:spcPts val="0"/>
              </a:spcBef>
              <a:spcAft>
                <a:spcPts val="0"/>
              </a:spcAft>
              <a:buClr>
                <a:srgbClr val="000000"/>
              </a:buClr>
              <a:buSzPts val="1800"/>
              <a:buFont typeface="Arial"/>
              <a:buNone/>
            </a:pPr>
            <a:endParaRPr sz="1600" b="0" i="0" u="none" strike="noStrike" cap="none">
              <a:solidFill>
                <a:srgbClr val="008000"/>
              </a:solidFill>
              <a:latin typeface="Chelsea Market"/>
              <a:ea typeface="Chelsea Market"/>
              <a:cs typeface="Chelsea Market"/>
              <a:sym typeface="Chelsea Market"/>
            </a:endParaRPr>
          </a:p>
        </p:txBody>
      </p:sp>
      <p:cxnSp>
        <p:nvCxnSpPr>
          <p:cNvPr id="163" name="Google Shape;163;p23"/>
          <p:cNvCxnSpPr>
            <a:stCxn id="157" idx="0"/>
          </p:cNvCxnSpPr>
          <p:nvPr/>
        </p:nvCxnSpPr>
        <p:spPr>
          <a:xfrm rot="10800000">
            <a:off x="1285405" y="1935500"/>
            <a:ext cx="0" cy="644700"/>
          </a:xfrm>
          <a:prstGeom prst="straightConnector1">
            <a:avLst/>
          </a:prstGeom>
          <a:noFill/>
          <a:ln w="25400" cap="flat" cmpd="sng">
            <a:solidFill>
              <a:schemeClr val="accent3"/>
            </a:solidFill>
            <a:prstDash val="solid"/>
            <a:round/>
            <a:headEnd type="none" w="sm" len="sm"/>
            <a:tailEnd type="triangle" w="med" len="med"/>
          </a:ln>
          <a:effectLst>
            <a:outerShdw blurRad="40000" dist="20000" dir="5400000" rotWithShape="0">
              <a:srgbClr val="000000">
                <a:alpha val="37650"/>
              </a:srgbClr>
            </a:outerShdw>
          </a:effectLst>
        </p:spPr>
      </p:cxnSp>
      <p:cxnSp>
        <p:nvCxnSpPr>
          <p:cNvPr id="164" name="Google Shape;164;p23"/>
          <p:cNvCxnSpPr/>
          <p:nvPr/>
        </p:nvCxnSpPr>
        <p:spPr>
          <a:xfrm>
            <a:off x="1365679" y="3191600"/>
            <a:ext cx="0" cy="747000"/>
          </a:xfrm>
          <a:prstGeom prst="straightConnector1">
            <a:avLst/>
          </a:prstGeom>
          <a:noFill/>
          <a:ln w="25400" cap="flat" cmpd="sng">
            <a:solidFill>
              <a:schemeClr val="accent3"/>
            </a:solidFill>
            <a:prstDash val="solid"/>
            <a:round/>
            <a:headEnd type="none" w="sm" len="sm"/>
            <a:tailEnd type="triangle" w="med" len="med"/>
          </a:ln>
          <a:effectLst>
            <a:outerShdw blurRad="40000" dist="20000" dir="5400000" rotWithShape="0">
              <a:srgbClr val="000000">
                <a:alpha val="37650"/>
              </a:srgbClr>
            </a:outerShdw>
          </a:effectLst>
        </p:spPr>
      </p:cxnSp>
      <p:sp>
        <p:nvSpPr>
          <p:cNvPr id="165" name="Google Shape;165;p23"/>
          <p:cNvSpPr/>
          <p:nvPr/>
        </p:nvSpPr>
        <p:spPr>
          <a:xfrm>
            <a:off x="5344150" y="2887901"/>
            <a:ext cx="755100" cy="131100"/>
          </a:xfrm>
          <a:prstGeom prst="rightArrow">
            <a:avLst>
              <a:gd name="adj1" fmla="val 50000"/>
              <a:gd name="adj2" fmla="val 50000"/>
            </a:avLst>
          </a:prstGeom>
          <a:solidFill>
            <a:schemeClr val="dk1"/>
          </a:solidFill>
          <a:ln w="38100" cap="flat" cmpd="sng">
            <a:solidFill>
              <a:srgbClr val="575757"/>
            </a:solidFill>
            <a:prstDash val="solid"/>
            <a:round/>
            <a:headEnd type="none" w="sm" len="sm"/>
            <a:tailEnd type="none" w="sm" len="sm"/>
          </a:ln>
          <a:effectLst>
            <a:outerShdw blurRad="40000" dist="20000" dir="5400000" rotWithShape="0">
              <a:srgbClr val="000000">
                <a:alpha val="3765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66" name="Google Shape;166;p23"/>
          <p:cNvSpPr/>
          <p:nvPr/>
        </p:nvSpPr>
        <p:spPr>
          <a:xfrm rot="2143372">
            <a:off x="5503262" y="2113838"/>
            <a:ext cx="755311" cy="132871"/>
          </a:xfrm>
          <a:prstGeom prst="rightArrow">
            <a:avLst>
              <a:gd name="adj1" fmla="val 50000"/>
              <a:gd name="adj2" fmla="val 50000"/>
            </a:avLst>
          </a:prstGeom>
          <a:solidFill>
            <a:schemeClr val="dk1"/>
          </a:solidFill>
          <a:ln w="38100" cap="flat" cmpd="sng">
            <a:solidFill>
              <a:srgbClr val="575757"/>
            </a:solidFill>
            <a:prstDash val="solid"/>
            <a:round/>
            <a:headEnd type="none" w="sm" len="sm"/>
            <a:tailEnd type="none" w="sm" len="sm"/>
          </a:ln>
          <a:effectLst>
            <a:outerShdw blurRad="40000" dist="20000" dir="5400000" rotWithShape="0">
              <a:srgbClr val="000000">
                <a:alpha val="3765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cxnSp>
        <p:nvCxnSpPr>
          <p:cNvPr id="167" name="Google Shape;167;p23"/>
          <p:cNvCxnSpPr/>
          <p:nvPr/>
        </p:nvCxnSpPr>
        <p:spPr>
          <a:xfrm rot="10800000">
            <a:off x="4258182" y="1899910"/>
            <a:ext cx="0" cy="586800"/>
          </a:xfrm>
          <a:prstGeom prst="straightConnector1">
            <a:avLst/>
          </a:prstGeom>
          <a:noFill/>
          <a:ln w="25400" cap="flat" cmpd="sng">
            <a:solidFill>
              <a:schemeClr val="accent3"/>
            </a:solidFill>
            <a:prstDash val="solid"/>
            <a:round/>
            <a:headEnd type="none" w="sm" len="sm"/>
            <a:tailEnd type="triangle" w="med" len="med"/>
          </a:ln>
          <a:effectLst>
            <a:outerShdw blurRad="40000" dist="20000" dir="5400000" rotWithShape="0">
              <a:srgbClr val="000000">
                <a:alpha val="37650"/>
              </a:srgbClr>
            </a:outerShdw>
          </a:effectLst>
        </p:spPr>
      </p:cxnSp>
      <p:cxnSp>
        <p:nvCxnSpPr>
          <p:cNvPr id="168" name="Google Shape;168;p23"/>
          <p:cNvCxnSpPr/>
          <p:nvPr/>
        </p:nvCxnSpPr>
        <p:spPr>
          <a:xfrm>
            <a:off x="4049996" y="3505200"/>
            <a:ext cx="17700" cy="586800"/>
          </a:xfrm>
          <a:prstGeom prst="straightConnector1">
            <a:avLst/>
          </a:prstGeom>
          <a:noFill/>
          <a:ln w="25400" cap="flat" cmpd="sng">
            <a:solidFill>
              <a:schemeClr val="accent3"/>
            </a:solidFill>
            <a:prstDash val="solid"/>
            <a:round/>
            <a:headEnd type="none" w="sm" len="sm"/>
            <a:tailEnd type="triangle" w="med" len="med"/>
          </a:ln>
          <a:effectLst>
            <a:outerShdw blurRad="40000" dist="20000" dir="5400000" rotWithShape="0">
              <a:srgbClr val="000000">
                <a:alpha val="37650"/>
              </a:srgbClr>
            </a:outerShdw>
          </a:effectLst>
        </p:spPr>
      </p:cxnSp>
      <p:sp>
        <p:nvSpPr>
          <p:cNvPr id="169" name="Google Shape;169;p23"/>
          <p:cNvSpPr/>
          <p:nvPr/>
        </p:nvSpPr>
        <p:spPr>
          <a:xfrm>
            <a:off x="2887035" y="1358308"/>
            <a:ext cx="94500" cy="225300"/>
          </a:xfrm>
          <a:prstGeom prst="chevron">
            <a:avLst>
              <a:gd name="adj" fmla="val 50000"/>
            </a:avLst>
          </a:prstGeom>
          <a:solidFill>
            <a:schemeClr val="accent1"/>
          </a:solidFill>
          <a:ln w="25400" cap="flat" cmpd="sng">
            <a:solidFill>
              <a:srgbClr val="BA7C2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170" name="Google Shape;170;p23"/>
          <p:cNvSpPr/>
          <p:nvPr/>
        </p:nvSpPr>
        <p:spPr>
          <a:xfrm>
            <a:off x="2969513" y="4470150"/>
            <a:ext cx="94500" cy="225300"/>
          </a:xfrm>
          <a:prstGeom prst="chevron">
            <a:avLst>
              <a:gd name="adj" fmla="val 50000"/>
            </a:avLst>
          </a:prstGeom>
          <a:solidFill>
            <a:schemeClr val="accent1"/>
          </a:solidFill>
          <a:ln w="25400" cap="flat" cmpd="sng">
            <a:solidFill>
              <a:srgbClr val="BA7C2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171" name="Google Shape;171;p23"/>
          <p:cNvSpPr txBox="1"/>
          <p:nvPr/>
        </p:nvSpPr>
        <p:spPr>
          <a:xfrm>
            <a:off x="1623525" y="15100"/>
            <a:ext cx="6172200" cy="7470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r>
              <a:rPr lang="en" sz="4500">
                <a:solidFill>
                  <a:srgbClr val="A61C00"/>
                </a:solidFill>
                <a:latin typeface="Sniglet"/>
                <a:ea typeface="Sniglet"/>
                <a:cs typeface="Sniglet"/>
                <a:sym typeface="Sniglet"/>
              </a:rPr>
              <a:t>Experimental</a:t>
            </a:r>
            <a:r>
              <a:rPr lang="en" sz="4500" i="0" u="none" strike="noStrike" cap="none">
                <a:solidFill>
                  <a:srgbClr val="A61C00"/>
                </a:solidFill>
                <a:latin typeface="Sniglet"/>
                <a:ea typeface="Sniglet"/>
                <a:cs typeface="Sniglet"/>
                <a:sym typeface="Sniglet"/>
              </a:rPr>
              <a:t> Model</a:t>
            </a:r>
            <a:endParaRPr sz="4500">
              <a:solidFill>
                <a:srgbClr val="A61C00"/>
              </a:solidFill>
            </a:endParaRPr>
          </a:p>
        </p:txBody>
      </p:sp>
      <p:sp>
        <p:nvSpPr>
          <p:cNvPr id="172" name="Google Shape;172;p23"/>
          <p:cNvSpPr/>
          <p:nvPr/>
        </p:nvSpPr>
        <p:spPr>
          <a:xfrm rot="-2398302">
            <a:off x="5503361" y="3679357"/>
            <a:ext cx="755126" cy="131174"/>
          </a:xfrm>
          <a:prstGeom prst="rightArrow">
            <a:avLst>
              <a:gd name="adj1" fmla="val 50000"/>
              <a:gd name="adj2" fmla="val 50000"/>
            </a:avLst>
          </a:prstGeom>
          <a:solidFill>
            <a:schemeClr val="dk1"/>
          </a:solidFill>
          <a:ln w="38100" cap="flat" cmpd="sng">
            <a:solidFill>
              <a:srgbClr val="575757"/>
            </a:solidFill>
            <a:prstDash val="solid"/>
            <a:round/>
            <a:headEnd type="none" w="sm" len="sm"/>
            <a:tailEnd type="none" w="sm" len="sm"/>
          </a:ln>
          <a:effectLst>
            <a:outerShdw blurRad="40000" dist="20000" dir="5400000" rotWithShape="0">
              <a:srgbClr val="000000">
                <a:alpha val="3765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73" name="Google Shape;173;p23"/>
          <p:cNvSpPr/>
          <p:nvPr/>
        </p:nvSpPr>
        <p:spPr>
          <a:xfrm>
            <a:off x="2358075" y="2820351"/>
            <a:ext cx="755100" cy="131100"/>
          </a:xfrm>
          <a:prstGeom prst="rightArrow">
            <a:avLst>
              <a:gd name="adj1" fmla="val 50000"/>
              <a:gd name="adj2" fmla="val 50000"/>
            </a:avLst>
          </a:prstGeom>
          <a:solidFill>
            <a:schemeClr val="dk1"/>
          </a:solidFill>
          <a:ln w="38100" cap="flat" cmpd="sng">
            <a:solidFill>
              <a:srgbClr val="575757"/>
            </a:solidFill>
            <a:prstDash val="solid"/>
            <a:round/>
            <a:headEnd type="none" w="sm" len="sm"/>
            <a:tailEnd type="none" w="sm" len="sm"/>
          </a:ln>
          <a:effectLst>
            <a:outerShdw blurRad="40000" dist="20000" dir="5400000" rotWithShape="0">
              <a:srgbClr val="000000">
                <a:alpha val="3765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cxnSp>
        <p:nvCxnSpPr>
          <p:cNvPr id="174" name="Google Shape;174;p23"/>
          <p:cNvCxnSpPr/>
          <p:nvPr/>
        </p:nvCxnSpPr>
        <p:spPr>
          <a:xfrm>
            <a:off x="-3450" y="802013"/>
            <a:ext cx="9150900" cy="0"/>
          </a:xfrm>
          <a:prstGeom prst="straightConnector1">
            <a:avLst/>
          </a:prstGeom>
          <a:noFill/>
          <a:ln w="28575" cap="flat" cmpd="sng">
            <a:solidFill>
              <a:schemeClr val="dk2"/>
            </a:solidFill>
            <a:prstDash val="solid"/>
            <a:round/>
            <a:headEnd type="none" w="med" len="med"/>
            <a:tailEnd type="none" w="med" len="med"/>
          </a:ln>
        </p:spPr>
      </p:cxnSp>
      <p:pic>
        <p:nvPicPr>
          <p:cNvPr id="2" name="Audio 1">
            <a:hlinkClick r:id="" action="ppaction://media"/>
            <a:extLst>
              <a:ext uri="{FF2B5EF4-FFF2-40B4-BE49-F238E27FC236}">
                <a16:creationId xmlns:a16="http://schemas.microsoft.com/office/drawing/2014/main" id="{717DA305-464E-475B-AC3B-7531D90DE4C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85200" y="4584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0890"/>
    </mc:Choice>
    <mc:Fallback>
      <p:transition spd="slow" advTm="508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24"/>
          <p:cNvSpPr txBox="1">
            <a:spLocks noGrp="1"/>
          </p:cNvSpPr>
          <p:nvPr>
            <p:ph type="title"/>
          </p:nvPr>
        </p:nvSpPr>
        <p:spPr>
          <a:xfrm>
            <a:off x="0" y="0"/>
            <a:ext cx="9144000" cy="81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500">
                <a:solidFill>
                  <a:srgbClr val="0B5394"/>
                </a:solidFill>
                <a:latin typeface="Sniglet"/>
                <a:ea typeface="Sniglet"/>
                <a:cs typeface="Sniglet"/>
                <a:sym typeface="Sniglet"/>
              </a:rPr>
              <a:t>Employees Sentiment Analysis</a:t>
            </a:r>
            <a:endParaRPr sz="4500">
              <a:solidFill>
                <a:srgbClr val="0B5394"/>
              </a:solidFill>
              <a:latin typeface="Sniglet"/>
              <a:ea typeface="Sniglet"/>
              <a:cs typeface="Sniglet"/>
              <a:sym typeface="Sniglet"/>
            </a:endParaRPr>
          </a:p>
        </p:txBody>
      </p:sp>
      <p:sp>
        <p:nvSpPr>
          <p:cNvPr id="180" name="Google Shape;180;p24"/>
          <p:cNvSpPr txBox="1">
            <a:spLocks noGrp="1"/>
          </p:cNvSpPr>
          <p:nvPr>
            <p:ph type="body" idx="1"/>
          </p:nvPr>
        </p:nvSpPr>
        <p:spPr>
          <a:xfrm>
            <a:off x="5143500" y="819487"/>
            <a:ext cx="3658200" cy="42489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rgbClr val="990000"/>
                </a:solidFill>
                <a:latin typeface="Chelsea Market"/>
                <a:ea typeface="Chelsea Market"/>
                <a:cs typeface="Chelsea Market"/>
                <a:sym typeface="Chelsea Market"/>
              </a:rPr>
              <a:t>Performed Text Mining to get Insights from Reviews of Employees</a:t>
            </a:r>
            <a:endParaRPr>
              <a:solidFill>
                <a:srgbClr val="990000"/>
              </a:solidFill>
              <a:latin typeface="Chelsea Market"/>
              <a:ea typeface="Chelsea Market"/>
              <a:cs typeface="Chelsea Market"/>
              <a:sym typeface="Chelsea Market"/>
            </a:endParaRPr>
          </a:p>
          <a:p>
            <a:pPr marL="0" lvl="0" indent="0" algn="ctr" rtl="0">
              <a:spcBef>
                <a:spcPts val="1600"/>
              </a:spcBef>
              <a:spcAft>
                <a:spcPts val="0"/>
              </a:spcAft>
              <a:buNone/>
            </a:pPr>
            <a:r>
              <a:rPr lang="en">
                <a:solidFill>
                  <a:srgbClr val="000000"/>
                </a:solidFill>
                <a:latin typeface="Chelsea Market"/>
                <a:ea typeface="Chelsea Market"/>
                <a:cs typeface="Chelsea Market"/>
                <a:sym typeface="Chelsea Market"/>
              </a:rPr>
              <a:t>Text Extraction Process for Natural Language Processing:</a:t>
            </a:r>
            <a:endParaRPr>
              <a:solidFill>
                <a:srgbClr val="000000"/>
              </a:solidFill>
              <a:latin typeface="Chelsea Market"/>
              <a:ea typeface="Chelsea Market"/>
              <a:cs typeface="Chelsea Market"/>
              <a:sym typeface="Chelsea Market"/>
            </a:endParaRPr>
          </a:p>
          <a:p>
            <a:pPr marL="457200" lvl="0" indent="-342900" algn="l" rtl="0">
              <a:spcBef>
                <a:spcPts val="1600"/>
              </a:spcBef>
              <a:spcAft>
                <a:spcPts val="0"/>
              </a:spcAft>
              <a:buClr>
                <a:srgbClr val="134F5C"/>
              </a:buClr>
              <a:buSzPts val="1800"/>
              <a:buFont typeface="Chelsea Market"/>
              <a:buChar char="●"/>
            </a:pPr>
            <a:r>
              <a:rPr lang="en">
                <a:solidFill>
                  <a:srgbClr val="134F5C"/>
                </a:solidFill>
                <a:latin typeface="Chelsea Market"/>
                <a:ea typeface="Chelsea Market"/>
                <a:cs typeface="Chelsea Market"/>
                <a:sym typeface="Chelsea Market"/>
              </a:rPr>
              <a:t>Convert into Corpus</a:t>
            </a:r>
            <a:endParaRPr>
              <a:solidFill>
                <a:srgbClr val="134F5C"/>
              </a:solidFill>
              <a:latin typeface="Chelsea Market"/>
              <a:ea typeface="Chelsea Market"/>
              <a:cs typeface="Chelsea Market"/>
              <a:sym typeface="Chelsea Market"/>
            </a:endParaRPr>
          </a:p>
          <a:p>
            <a:pPr marL="457200" lvl="0" indent="-342900" algn="l" rtl="0">
              <a:spcBef>
                <a:spcPts val="0"/>
              </a:spcBef>
              <a:spcAft>
                <a:spcPts val="0"/>
              </a:spcAft>
              <a:buClr>
                <a:srgbClr val="134F5C"/>
              </a:buClr>
              <a:buSzPts val="1800"/>
              <a:buFont typeface="Chelsea Market"/>
              <a:buChar char="●"/>
            </a:pPr>
            <a:r>
              <a:rPr lang="en">
                <a:solidFill>
                  <a:srgbClr val="134F5C"/>
                </a:solidFill>
                <a:latin typeface="Chelsea Market"/>
                <a:ea typeface="Chelsea Market"/>
                <a:cs typeface="Chelsea Market"/>
                <a:sym typeface="Chelsea Market"/>
              </a:rPr>
              <a:t>Lower Case</a:t>
            </a:r>
            <a:endParaRPr>
              <a:solidFill>
                <a:srgbClr val="134F5C"/>
              </a:solidFill>
              <a:latin typeface="Chelsea Market"/>
              <a:ea typeface="Chelsea Market"/>
              <a:cs typeface="Chelsea Market"/>
              <a:sym typeface="Chelsea Market"/>
            </a:endParaRPr>
          </a:p>
          <a:p>
            <a:pPr marL="457200" lvl="0" indent="-342900" algn="l" rtl="0">
              <a:spcBef>
                <a:spcPts val="0"/>
              </a:spcBef>
              <a:spcAft>
                <a:spcPts val="0"/>
              </a:spcAft>
              <a:buClr>
                <a:srgbClr val="134F5C"/>
              </a:buClr>
              <a:buSzPts val="1800"/>
              <a:buFont typeface="Chelsea Market"/>
              <a:buChar char="●"/>
            </a:pPr>
            <a:r>
              <a:rPr lang="en">
                <a:solidFill>
                  <a:srgbClr val="134F5C"/>
                </a:solidFill>
                <a:latin typeface="Chelsea Market"/>
                <a:ea typeface="Chelsea Market"/>
                <a:cs typeface="Chelsea Market"/>
                <a:sym typeface="Chelsea Market"/>
              </a:rPr>
              <a:t>Remove Punctuation</a:t>
            </a:r>
            <a:endParaRPr>
              <a:solidFill>
                <a:srgbClr val="134F5C"/>
              </a:solidFill>
              <a:latin typeface="Chelsea Market"/>
              <a:ea typeface="Chelsea Market"/>
              <a:cs typeface="Chelsea Market"/>
              <a:sym typeface="Chelsea Market"/>
            </a:endParaRPr>
          </a:p>
          <a:p>
            <a:pPr marL="457200" lvl="0" indent="-342900" algn="l" rtl="0">
              <a:spcBef>
                <a:spcPts val="0"/>
              </a:spcBef>
              <a:spcAft>
                <a:spcPts val="0"/>
              </a:spcAft>
              <a:buClr>
                <a:srgbClr val="134F5C"/>
              </a:buClr>
              <a:buSzPts val="1800"/>
              <a:buFont typeface="Chelsea Market"/>
              <a:buChar char="●"/>
            </a:pPr>
            <a:r>
              <a:rPr lang="en">
                <a:solidFill>
                  <a:srgbClr val="134F5C"/>
                </a:solidFill>
                <a:latin typeface="Chelsea Market"/>
                <a:ea typeface="Chelsea Market"/>
                <a:cs typeface="Chelsea Market"/>
                <a:sym typeface="Chelsea Market"/>
              </a:rPr>
              <a:t>Remove Stop Words</a:t>
            </a:r>
            <a:endParaRPr>
              <a:solidFill>
                <a:srgbClr val="134F5C"/>
              </a:solidFill>
              <a:latin typeface="Chelsea Market"/>
              <a:ea typeface="Chelsea Market"/>
              <a:cs typeface="Chelsea Market"/>
              <a:sym typeface="Chelsea Market"/>
            </a:endParaRPr>
          </a:p>
          <a:p>
            <a:pPr marL="457200" lvl="0" indent="-342900" algn="l" rtl="0">
              <a:spcBef>
                <a:spcPts val="0"/>
              </a:spcBef>
              <a:spcAft>
                <a:spcPts val="0"/>
              </a:spcAft>
              <a:buClr>
                <a:srgbClr val="134F5C"/>
              </a:buClr>
              <a:buSzPts val="1800"/>
              <a:buFont typeface="Chelsea Market"/>
              <a:buChar char="●"/>
            </a:pPr>
            <a:r>
              <a:rPr lang="en">
                <a:solidFill>
                  <a:srgbClr val="134F5C"/>
                </a:solidFill>
                <a:latin typeface="Chelsea Market"/>
                <a:ea typeface="Chelsea Market"/>
                <a:cs typeface="Chelsea Market"/>
                <a:sym typeface="Chelsea Market"/>
              </a:rPr>
              <a:t>Stemming</a:t>
            </a:r>
            <a:endParaRPr>
              <a:solidFill>
                <a:srgbClr val="134F5C"/>
              </a:solidFill>
              <a:latin typeface="Chelsea Market"/>
              <a:ea typeface="Chelsea Market"/>
              <a:cs typeface="Chelsea Market"/>
              <a:sym typeface="Chelsea Market"/>
            </a:endParaRPr>
          </a:p>
          <a:p>
            <a:pPr marL="457200" lvl="0" indent="-342900" algn="l" rtl="0">
              <a:spcBef>
                <a:spcPts val="0"/>
              </a:spcBef>
              <a:spcAft>
                <a:spcPts val="0"/>
              </a:spcAft>
              <a:buClr>
                <a:srgbClr val="134F5C"/>
              </a:buClr>
              <a:buSzPts val="1800"/>
              <a:buFont typeface="Chelsea Market"/>
              <a:buChar char="●"/>
            </a:pPr>
            <a:r>
              <a:rPr lang="en">
                <a:solidFill>
                  <a:srgbClr val="134F5C"/>
                </a:solidFill>
                <a:latin typeface="Chelsea Market"/>
                <a:ea typeface="Chelsea Market"/>
                <a:cs typeface="Chelsea Market"/>
                <a:sym typeface="Chelsea Market"/>
              </a:rPr>
              <a:t>Convert DTM to TDM</a:t>
            </a:r>
            <a:endParaRPr>
              <a:solidFill>
                <a:srgbClr val="134F5C"/>
              </a:solidFill>
              <a:latin typeface="Chelsea Market"/>
              <a:ea typeface="Chelsea Market"/>
              <a:cs typeface="Chelsea Market"/>
              <a:sym typeface="Chelsea Market"/>
            </a:endParaRPr>
          </a:p>
          <a:p>
            <a:pPr marL="0" lvl="0" indent="0" algn="l" rtl="0">
              <a:spcBef>
                <a:spcPts val="1600"/>
              </a:spcBef>
              <a:spcAft>
                <a:spcPts val="1600"/>
              </a:spcAft>
              <a:buNone/>
            </a:pPr>
            <a:r>
              <a:rPr lang="en"/>
              <a:t> </a:t>
            </a:r>
            <a:endParaRPr/>
          </a:p>
        </p:txBody>
      </p:sp>
      <p:cxnSp>
        <p:nvCxnSpPr>
          <p:cNvPr id="181" name="Google Shape;181;p24"/>
          <p:cNvCxnSpPr/>
          <p:nvPr/>
        </p:nvCxnSpPr>
        <p:spPr>
          <a:xfrm>
            <a:off x="-3450" y="802013"/>
            <a:ext cx="9150900" cy="0"/>
          </a:xfrm>
          <a:prstGeom prst="straightConnector1">
            <a:avLst/>
          </a:prstGeom>
          <a:noFill/>
          <a:ln w="28575" cap="flat" cmpd="sng">
            <a:solidFill>
              <a:schemeClr val="dk2"/>
            </a:solidFill>
            <a:prstDash val="solid"/>
            <a:round/>
            <a:headEnd type="none" w="med" len="med"/>
            <a:tailEnd type="none" w="med" len="med"/>
          </a:ln>
        </p:spPr>
      </p:cxnSp>
      <p:pic>
        <p:nvPicPr>
          <p:cNvPr id="182" name="Google Shape;182;p24"/>
          <p:cNvPicPr preferRelativeResize="0"/>
          <p:nvPr/>
        </p:nvPicPr>
        <p:blipFill rotWithShape="1">
          <a:blip r:embed="rId5">
            <a:alphaModFix/>
          </a:blip>
          <a:srcRect t="2581"/>
          <a:stretch/>
        </p:blipFill>
        <p:spPr>
          <a:xfrm>
            <a:off x="0" y="894600"/>
            <a:ext cx="5151775" cy="4248900"/>
          </a:xfrm>
          <a:prstGeom prst="rect">
            <a:avLst/>
          </a:prstGeom>
          <a:noFill/>
          <a:ln>
            <a:noFill/>
          </a:ln>
        </p:spPr>
      </p:pic>
      <p:pic>
        <p:nvPicPr>
          <p:cNvPr id="2" name="Audio 1">
            <a:hlinkClick r:id="" action="ppaction://media"/>
            <a:extLst>
              <a:ext uri="{FF2B5EF4-FFF2-40B4-BE49-F238E27FC236}">
                <a16:creationId xmlns:a16="http://schemas.microsoft.com/office/drawing/2014/main" id="{3639C4CD-3B97-4920-AE29-FCD78152EFE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85200" y="4584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9109"/>
    </mc:Choice>
    <mc:Fallback>
      <p:transition spd="slow" advTm="391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25"/>
          <p:cNvSpPr txBox="1">
            <a:spLocks noGrp="1"/>
          </p:cNvSpPr>
          <p:nvPr>
            <p:ph type="title" idx="4294967295"/>
          </p:nvPr>
        </p:nvSpPr>
        <p:spPr>
          <a:xfrm>
            <a:off x="0" y="0"/>
            <a:ext cx="9144000" cy="66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000">
                <a:solidFill>
                  <a:srgbClr val="741B47"/>
                </a:solidFill>
                <a:latin typeface="Sniglet"/>
                <a:ea typeface="Sniglet"/>
                <a:cs typeface="Sniglet"/>
                <a:sym typeface="Sniglet"/>
              </a:rPr>
              <a:t>Word Cloud for Pros and Cons Reviews</a:t>
            </a:r>
            <a:endParaRPr sz="4000">
              <a:solidFill>
                <a:srgbClr val="741B47"/>
              </a:solidFill>
              <a:latin typeface="Sniglet"/>
              <a:ea typeface="Sniglet"/>
              <a:cs typeface="Sniglet"/>
              <a:sym typeface="Sniglet"/>
            </a:endParaRPr>
          </a:p>
        </p:txBody>
      </p:sp>
      <p:pic>
        <p:nvPicPr>
          <p:cNvPr id="188" name="Google Shape;188;p25"/>
          <p:cNvPicPr preferRelativeResize="0"/>
          <p:nvPr/>
        </p:nvPicPr>
        <p:blipFill>
          <a:blip r:embed="rId5">
            <a:alphaModFix/>
          </a:blip>
          <a:stretch>
            <a:fillRect/>
          </a:stretch>
        </p:blipFill>
        <p:spPr>
          <a:xfrm>
            <a:off x="152400" y="1322400"/>
            <a:ext cx="4320200" cy="3668700"/>
          </a:xfrm>
          <a:prstGeom prst="rect">
            <a:avLst/>
          </a:prstGeom>
          <a:noFill/>
          <a:ln>
            <a:noFill/>
          </a:ln>
        </p:spPr>
      </p:pic>
      <p:pic>
        <p:nvPicPr>
          <p:cNvPr id="189" name="Google Shape;189;p25"/>
          <p:cNvPicPr preferRelativeResize="0"/>
          <p:nvPr/>
        </p:nvPicPr>
        <p:blipFill>
          <a:blip r:embed="rId6">
            <a:alphaModFix/>
          </a:blip>
          <a:stretch>
            <a:fillRect/>
          </a:stretch>
        </p:blipFill>
        <p:spPr>
          <a:xfrm>
            <a:off x="4750775" y="1322400"/>
            <a:ext cx="4138594" cy="3668700"/>
          </a:xfrm>
          <a:prstGeom prst="rect">
            <a:avLst/>
          </a:prstGeom>
          <a:noFill/>
          <a:ln>
            <a:noFill/>
          </a:ln>
        </p:spPr>
      </p:pic>
      <p:cxnSp>
        <p:nvCxnSpPr>
          <p:cNvPr id="190" name="Google Shape;190;p25"/>
          <p:cNvCxnSpPr/>
          <p:nvPr/>
        </p:nvCxnSpPr>
        <p:spPr>
          <a:xfrm>
            <a:off x="-3450" y="663088"/>
            <a:ext cx="9150900" cy="0"/>
          </a:xfrm>
          <a:prstGeom prst="straightConnector1">
            <a:avLst/>
          </a:prstGeom>
          <a:noFill/>
          <a:ln w="28575" cap="flat" cmpd="sng">
            <a:solidFill>
              <a:schemeClr val="dk2"/>
            </a:solidFill>
            <a:prstDash val="solid"/>
            <a:round/>
            <a:headEnd type="none" w="med" len="med"/>
            <a:tailEnd type="none" w="med" len="med"/>
          </a:ln>
        </p:spPr>
      </p:cxnSp>
      <p:pic>
        <p:nvPicPr>
          <p:cNvPr id="191" name="Google Shape;191;p25"/>
          <p:cNvPicPr preferRelativeResize="0"/>
          <p:nvPr/>
        </p:nvPicPr>
        <p:blipFill>
          <a:blip r:embed="rId7">
            <a:alphaModFix/>
          </a:blip>
          <a:stretch>
            <a:fillRect/>
          </a:stretch>
        </p:blipFill>
        <p:spPr>
          <a:xfrm>
            <a:off x="0" y="661200"/>
            <a:ext cx="9144001" cy="793075"/>
          </a:xfrm>
          <a:prstGeom prst="rect">
            <a:avLst/>
          </a:prstGeom>
          <a:noFill/>
          <a:ln>
            <a:noFill/>
          </a:ln>
        </p:spPr>
      </p:pic>
      <p:pic>
        <p:nvPicPr>
          <p:cNvPr id="2" name="Audio 1">
            <a:hlinkClick r:id="" action="ppaction://media"/>
            <a:extLst>
              <a:ext uri="{FF2B5EF4-FFF2-40B4-BE49-F238E27FC236}">
                <a16:creationId xmlns:a16="http://schemas.microsoft.com/office/drawing/2014/main" id="{199A313F-3E86-41E1-B6CD-44180FC8747C}"/>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585200" y="4584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1564"/>
    </mc:Choice>
    <mc:Fallback>
      <p:transition spd="slow" advTm="315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26"/>
          <p:cNvSpPr txBox="1">
            <a:spLocks noGrp="1"/>
          </p:cNvSpPr>
          <p:nvPr>
            <p:ph type="title"/>
          </p:nvPr>
        </p:nvSpPr>
        <p:spPr>
          <a:xfrm>
            <a:off x="311700" y="0"/>
            <a:ext cx="85206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500">
                <a:solidFill>
                  <a:srgbClr val="741B47"/>
                </a:solidFill>
                <a:latin typeface="Sniglet"/>
                <a:ea typeface="Sniglet"/>
                <a:cs typeface="Sniglet"/>
                <a:sym typeface="Sniglet"/>
              </a:rPr>
              <a:t>Logistic Regression</a:t>
            </a:r>
            <a:endParaRPr sz="4500">
              <a:solidFill>
                <a:srgbClr val="741B47"/>
              </a:solidFill>
              <a:latin typeface="Sniglet"/>
              <a:ea typeface="Sniglet"/>
              <a:cs typeface="Sniglet"/>
              <a:sym typeface="Sniglet"/>
            </a:endParaRPr>
          </a:p>
        </p:txBody>
      </p:sp>
      <p:pic>
        <p:nvPicPr>
          <p:cNvPr id="197" name="Google Shape;197;p26"/>
          <p:cNvPicPr preferRelativeResize="0"/>
          <p:nvPr/>
        </p:nvPicPr>
        <p:blipFill>
          <a:blip r:embed="rId5">
            <a:alphaModFix/>
          </a:blip>
          <a:stretch>
            <a:fillRect/>
          </a:stretch>
        </p:blipFill>
        <p:spPr>
          <a:xfrm>
            <a:off x="4570825" y="695500"/>
            <a:ext cx="4446925" cy="4448000"/>
          </a:xfrm>
          <a:prstGeom prst="rect">
            <a:avLst/>
          </a:prstGeom>
          <a:noFill/>
          <a:ln>
            <a:noFill/>
          </a:ln>
        </p:spPr>
      </p:pic>
      <p:pic>
        <p:nvPicPr>
          <p:cNvPr id="198" name="Google Shape;198;p26"/>
          <p:cNvPicPr preferRelativeResize="0"/>
          <p:nvPr/>
        </p:nvPicPr>
        <p:blipFill>
          <a:blip r:embed="rId6">
            <a:alphaModFix/>
          </a:blip>
          <a:stretch>
            <a:fillRect/>
          </a:stretch>
        </p:blipFill>
        <p:spPr>
          <a:xfrm>
            <a:off x="11" y="695488"/>
            <a:ext cx="4570825" cy="2085975"/>
          </a:xfrm>
          <a:prstGeom prst="rect">
            <a:avLst/>
          </a:prstGeom>
          <a:noFill/>
          <a:ln>
            <a:noFill/>
          </a:ln>
        </p:spPr>
      </p:pic>
      <p:pic>
        <p:nvPicPr>
          <p:cNvPr id="199" name="Google Shape;199;p26"/>
          <p:cNvPicPr preferRelativeResize="0"/>
          <p:nvPr/>
        </p:nvPicPr>
        <p:blipFill>
          <a:blip r:embed="rId7">
            <a:alphaModFix/>
          </a:blip>
          <a:stretch>
            <a:fillRect/>
          </a:stretch>
        </p:blipFill>
        <p:spPr>
          <a:xfrm>
            <a:off x="125450" y="3616075"/>
            <a:ext cx="4086550" cy="1342625"/>
          </a:xfrm>
          <a:prstGeom prst="rect">
            <a:avLst/>
          </a:prstGeom>
          <a:noFill/>
          <a:ln>
            <a:noFill/>
          </a:ln>
        </p:spPr>
      </p:pic>
      <p:cxnSp>
        <p:nvCxnSpPr>
          <p:cNvPr id="200" name="Google Shape;200;p26"/>
          <p:cNvCxnSpPr>
            <a:stCxn id="201" idx="0"/>
          </p:cNvCxnSpPr>
          <p:nvPr/>
        </p:nvCxnSpPr>
        <p:spPr>
          <a:xfrm rot="10800000" flipH="1">
            <a:off x="1030475" y="1272550"/>
            <a:ext cx="367200" cy="1257000"/>
          </a:xfrm>
          <a:prstGeom prst="straightConnector1">
            <a:avLst/>
          </a:prstGeom>
          <a:noFill/>
          <a:ln w="38100" cap="flat" cmpd="sng">
            <a:solidFill>
              <a:schemeClr val="dk2"/>
            </a:solidFill>
            <a:prstDash val="solid"/>
            <a:round/>
            <a:headEnd type="none" w="med" len="med"/>
            <a:tailEnd type="triangle" w="med" len="med"/>
          </a:ln>
        </p:spPr>
      </p:cxnSp>
      <p:sp>
        <p:nvSpPr>
          <p:cNvPr id="201" name="Google Shape;201;p26"/>
          <p:cNvSpPr txBox="1"/>
          <p:nvPr/>
        </p:nvSpPr>
        <p:spPr>
          <a:xfrm>
            <a:off x="210575" y="2529550"/>
            <a:ext cx="1639800" cy="792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rgbClr val="990000"/>
                </a:solidFill>
                <a:latin typeface="Chelsea Market"/>
                <a:ea typeface="Chelsea Market"/>
                <a:cs typeface="Chelsea Market"/>
                <a:sym typeface="Chelsea Market"/>
              </a:rPr>
              <a:t>Training the Model</a:t>
            </a:r>
            <a:endParaRPr sz="2000">
              <a:solidFill>
                <a:srgbClr val="990000"/>
              </a:solidFill>
              <a:latin typeface="Chelsea Market"/>
              <a:ea typeface="Chelsea Market"/>
              <a:cs typeface="Chelsea Market"/>
              <a:sym typeface="Chelsea Market"/>
            </a:endParaRPr>
          </a:p>
        </p:txBody>
      </p:sp>
      <p:sp>
        <p:nvSpPr>
          <p:cNvPr id="202" name="Google Shape;202;p26"/>
          <p:cNvSpPr txBox="1"/>
          <p:nvPr/>
        </p:nvSpPr>
        <p:spPr>
          <a:xfrm>
            <a:off x="1850375" y="3198475"/>
            <a:ext cx="1752000" cy="41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rgbClr val="990000"/>
                </a:solidFill>
                <a:latin typeface="Chelsea Market"/>
                <a:ea typeface="Chelsea Market"/>
                <a:cs typeface="Chelsea Market"/>
                <a:sym typeface="Chelsea Market"/>
              </a:rPr>
              <a:t>Predictions</a:t>
            </a:r>
            <a:endParaRPr sz="2000">
              <a:solidFill>
                <a:srgbClr val="990000"/>
              </a:solidFill>
              <a:latin typeface="Chelsea Market"/>
              <a:ea typeface="Chelsea Market"/>
              <a:cs typeface="Chelsea Market"/>
              <a:sym typeface="Chelsea Market"/>
            </a:endParaRPr>
          </a:p>
        </p:txBody>
      </p:sp>
      <p:cxnSp>
        <p:nvCxnSpPr>
          <p:cNvPr id="203" name="Google Shape;203;p26"/>
          <p:cNvCxnSpPr/>
          <p:nvPr/>
        </p:nvCxnSpPr>
        <p:spPr>
          <a:xfrm>
            <a:off x="-3450" y="663088"/>
            <a:ext cx="9150900" cy="0"/>
          </a:xfrm>
          <a:prstGeom prst="straightConnector1">
            <a:avLst/>
          </a:prstGeom>
          <a:noFill/>
          <a:ln w="28575" cap="flat" cmpd="sng">
            <a:solidFill>
              <a:schemeClr val="dk2"/>
            </a:solidFill>
            <a:prstDash val="solid"/>
            <a:round/>
            <a:headEnd type="none" w="med" len="med"/>
            <a:tailEnd type="none" w="med" len="med"/>
          </a:ln>
        </p:spPr>
      </p:cxnSp>
      <p:sp>
        <p:nvSpPr>
          <p:cNvPr id="204" name="Google Shape;204;p26"/>
          <p:cNvSpPr txBox="1"/>
          <p:nvPr/>
        </p:nvSpPr>
        <p:spPr>
          <a:xfrm>
            <a:off x="7299975" y="1513725"/>
            <a:ext cx="1639800" cy="792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rgbClr val="990000"/>
                </a:solidFill>
                <a:latin typeface="Chelsea Market"/>
                <a:ea typeface="Chelsea Market"/>
                <a:cs typeface="Chelsea Market"/>
                <a:sym typeface="Chelsea Market"/>
              </a:rPr>
              <a:t>Confusion </a:t>
            </a:r>
            <a:endParaRPr sz="2000">
              <a:solidFill>
                <a:srgbClr val="990000"/>
              </a:solidFill>
              <a:latin typeface="Chelsea Market"/>
              <a:ea typeface="Chelsea Market"/>
              <a:cs typeface="Chelsea Market"/>
              <a:sym typeface="Chelsea Market"/>
            </a:endParaRPr>
          </a:p>
          <a:p>
            <a:pPr marL="0" lvl="0" indent="0" algn="ctr" rtl="0">
              <a:spcBef>
                <a:spcPts val="0"/>
              </a:spcBef>
              <a:spcAft>
                <a:spcPts val="0"/>
              </a:spcAft>
              <a:buNone/>
            </a:pPr>
            <a:r>
              <a:rPr lang="en" sz="2000">
                <a:solidFill>
                  <a:srgbClr val="990000"/>
                </a:solidFill>
                <a:latin typeface="Chelsea Market"/>
                <a:ea typeface="Chelsea Market"/>
                <a:cs typeface="Chelsea Market"/>
                <a:sym typeface="Chelsea Market"/>
              </a:rPr>
              <a:t>Matrix</a:t>
            </a:r>
            <a:endParaRPr sz="2000">
              <a:solidFill>
                <a:srgbClr val="990000"/>
              </a:solidFill>
              <a:latin typeface="Chelsea Market"/>
              <a:ea typeface="Chelsea Market"/>
              <a:cs typeface="Chelsea Market"/>
              <a:sym typeface="Chelsea Market"/>
            </a:endParaRPr>
          </a:p>
        </p:txBody>
      </p:sp>
      <p:sp>
        <p:nvSpPr>
          <p:cNvPr id="205" name="Google Shape;205;p26"/>
          <p:cNvSpPr txBox="1"/>
          <p:nvPr/>
        </p:nvSpPr>
        <p:spPr>
          <a:xfrm>
            <a:off x="7511775" y="3524600"/>
            <a:ext cx="1518900" cy="792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38761D"/>
                </a:solidFill>
                <a:latin typeface="Chelsea Market"/>
                <a:ea typeface="Chelsea Market"/>
                <a:cs typeface="Chelsea Market"/>
                <a:sym typeface="Chelsea Market"/>
              </a:rPr>
              <a:t>92.5%</a:t>
            </a:r>
            <a:endParaRPr sz="2400">
              <a:solidFill>
                <a:srgbClr val="38761D"/>
              </a:solidFill>
              <a:latin typeface="Chelsea Market"/>
              <a:ea typeface="Chelsea Market"/>
              <a:cs typeface="Chelsea Market"/>
              <a:sym typeface="Chelsea Market"/>
            </a:endParaRPr>
          </a:p>
          <a:p>
            <a:pPr marL="0" lvl="0" indent="0" algn="ctr" rtl="0">
              <a:spcBef>
                <a:spcPts val="0"/>
              </a:spcBef>
              <a:spcAft>
                <a:spcPts val="0"/>
              </a:spcAft>
              <a:buNone/>
            </a:pPr>
            <a:r>
              <a:rPr lang="en" sz="2000">
                <a:solidFill>
                  <a:srgbClr val="38761D"/>
                </a:solidFill>
                <a:latin typeface="Chelsea Market"/>
                <a:ea typeface="Chelsea Market"/>
                <a:cs typeface="Chelsea Market"/>
                <a:sym typeface="Chelsea Market"/>
              </a:rPr>
              <a:t>Accuracy</a:t>
            </a:r>
            <a:endParaRPr sz="2000">
              <a:solidFill>
                <a:srgbClr val="38761D"/>
              </a:solidFill>
              <a:latin typeface="Chelsea Market"/>
              <a:ea typeface="Chelsea Market"/>
              <a:cs typeface="Chelsea Market"/>
              <a:sym typeface="Chelsea Market"/>
            </a:endParaRPr>
          </a:p>
        </p:txBody>
      </p:sp>
      <p:pic>
        <p:nvPicPr>
          <p:cNvPr id="6" name="Audio 5">
            <a:hlinkClick r:id="" action="ppaction://media"/>
            <a:extLst>
              <a:ext uri="{FF2B5EF4-FFF2-40B4-BE49-F238E27FC236}">
                <a16:creationId xmlns:a16="http://schemas.microsoft.com/office/drawing/2014/main" id="{7E348757-CFE3-4937-AF58-32FA54FAC4A2}"/>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585200" y="4584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9311"/>
    </mc:Choice>
    <mc:Fallback>
      <p:transition spd="slow" advTm="393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27"/>
          <p:cNvSpPr txBox="1">
            <a:spLocks noGrp="1"/>
          </p:cNvSpPr>
          <p:nvPr>
            <p:ph type="title"/>
          </p:nvPr>
        </p:nvSpPr>
        <p:spPr>
          <a:xfrm>
            <a:off x="311700" y="0"/>
            <a:ext cx="85206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500">
                <a:solidFill>
                  <a:srgbClr val="0B5394"/>
                </a:solidFill>
                <a:latin typeface="Sniglet"/>
                <a:ea typeface="Sniglet"/>
                <a:cs typeface="Sniglet"/>
                <a:sym typeface="Sniglet"/>
              </a:rPr>
              <a:t>Decision Trees</a:t>
            </a:r>
            <a:endParaRPr sz="4500">
              <a:solidFill>
                <a:srgbClr val="0B5394"/>
              </a:solidFill>
              <a:latin typeface="Sniglet"/>
              <a:ea typeface="Sniglet"/>
              <a:cs typeface="Sniglet"/>
              <a:sym typeface="Sniglet"/>
            </a:endParaRPr>
          </a:p>
        </p:txBody>
      </p:sp>
      <p:sp>
        <p:nvSpPr>
          <p:cNvPr id="211" name="Google Shape;211;p27"/>
          <p:cNvSpPr txBox="1"/>
          <p:nvPr/>
        </p:nvSpPr>
        <p:spPr>
          <a:xfrm>
            <a:off x="2083375" y="2983400"/>
            <a:ext cx="1751700" cy="41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rgbClr val="990000"/>
                </a:solidFill>
                <a:latin typeface="Chelsea Market"/>
                <a:ea typeface="Chelsea Market"/>
                <a:cs typeface="Chelsea Market"/>
                <a:sym typeface="Chelsea Market"/>
              </a:rPr>
              <a:t>Predictions</a:t>
            </a:r>
            <a:endParaRPr sz="2000">
              <a:solidFill>
                <a:srgbClr val="990000"/>
              </a:solidFill>
              <a:latin typeface="Chelsea Market"/>
              <a:ea typeface="Chelsea Market"/>
              <a:cs typeface="Chelsea Market"/>
              <a:sym typeface="Chelsea Market"/>
            </a:endParaRPr>
          </a:p>
        </p:txBody>
      </p:sp>
      <p:cxnSp>
        <p:nvCxnSpPr>
          <p:cNvPr id="212" name="Google Shape;212;p27"/>
          <p:cNvCxnSpPr/>
          <p:nvPr/>
        </p:nvCxnSpPr>
        <p:spPr>
          <a:xfrm>
            <a:off x="-3450" y="663088"/>
            <a:ext cx="9150900" cy="0"/>
          </a:xfrm>
          <a:prstGeom prst="straightConnector1">
            <a:avLst/>
          </a:prstGeom>
          <a:noFill/>
          <a:ln w="28575" cap="flat" cmpd="sng">
            <a:solidFill>
              <a:schemeClr val="dk2"/>
            </a:solidFill>
            <a:prstDash val="solid"/>
            <a:round/>
            <a:headEnd type="none" w="med" len="med"/>
            <a:tailEnd type="none" w="med" len="med"/>
          </a:ln>
        </p:spPr>
      </p:cxnSp>
      <p:sp>
        <p:nvSpPr>
          <p:cNvPr id="213" name="Google Shape;213;p27"/>
          <p:cNvSpPr txBox="1"/>
          <p:nvPr/>
        </p:nvSpPr>
        <p:spPr>
          <a:xfrm>
            <a:off x="0" y="2529550"/>
            <a:ext cx="1639800" cy="792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rgbClr val="990000"/>
                </a:solidFill>
                <a:latin typeface="Chelsea Market"/>
                <a:ea typeface="Chelsea Market"/>
                <a:cs typeface="Chelsea Market"/>
                <a:sym typeface="Chelsea Market"/>
              </a:rPr>
              <a:t>Training the Model</a:t>
            </a:r>
            <a:endParaRPr sz="2000">
              <a:solidFill>
                <a:srgbClr val="990000"/>
              </a:solidFill>
              <a:latin typeface="Chelsea Market"/>
              <a:ea typeface="Chelsea Market"/>
              <a:cs typeface="Chelsea Market"/>
              <a:sym typeface="Chelsea Market"/>
            </a:endParaRPr>
          </a:p>
        </p:txBody>
      </p:sp>
      <p:pic>
        <p:nvPicPr>
          <p:cNvPr id="214" name="Google Shape;214;p27"/>
          <p:cNvPicPr preferRelativeResize="0"/>
          <p:nvPr/>
        </p:nvPicPr>
        <p:blipFill>
          <a:blip r:embed="rId5">
            <a:alphaModFix/>
          </a:blip>
          <a:stretch>
            <a:fillRect/>
          </a:stretch>
        </p:blipFill>
        <p:spPr>
          <a:xfrm>
            <a:off x="311700" y="3572400"/>
            <a:ext cx="4193584" cy="1571100"/>
          </a:xfrm>
          <a:prstGeom prst="rect">
            <a:avLst/>
          </a:prstGeom>
          <a:noFill/>
          <a:ln>
            <a:noFill/>
          </a:ln>
        </p:spPr>
      </p:pic>
      <p:pic>
        <p:nvPicPr>
          <p:cNvPr id="215" name="Google Shape;215;p27"/>
          <p:cNvPicPr preferRelativeResize="0"/>
          <p:nvPr/>
        </p:nvPicPr>
        <p:blipFill>
          <a:blip r:embed="rId6">
            <a:alphaModFix/>
          </a:blip>
          <a:stretch>
            <a:fillRect/>
          </a:stretch>
        </p:blipFill>
        <p:spPr>
          <a:xfrm>
            <a:off x="4827422" y="725100"/>
            <a:ext cx="4283953" cy="4418399"/>
          </a:xfrm>
          <a:prstGeom prst="rect">
            <a:avLst/>
          </a:prstGeom>
          <a:noFill/>
          <a:ln>
            <a:noFill/>
          </a:ln>
        </p:spPr>
      </p:pic>
      <p:sp>
        <p:nvSpPr>
          <p:cNvPr id="216" name="Google Shape;216;p27"/>
          <p:cNvSpPr txBox="1"/>
          <p:nvPr/>
        </p:nvSpPr>
        <p:spPr>
          <a:xfrm>
            <a:off x="7420875" y="1424650"/>
            <a:ext cx="1518900" cy="792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rgbClr val="990000"/>
                </a:solidFill>
                <a:latin typeface="Chelsea Market"/>
                <a:ea typeface="Chelsea Market"/>
                <a:cs typeface="Chelsea Market"/>
                <a:sym typeface="Chelsea Market"/>
              </a:rPr>
              <a:t>Confusion </a:t>
            </a:r>
            <a:endParaRPr sz="2000">
              <a:solidFill>
                <a:srgbClr val="990000"/>
              </a:solidFill>
              <a:latin typeface="Chelsea Market"/>
              <a:ea typeface="Chelsea Market"/>
              <a:cs typeface="Chelsea Market"/>
              <a:sym typeface="Chelsea Market"/>
            </a:endParaRPr>
          </a:p>
          <a:p>
            <a:pPr marL="0" lvl="0" indent="0" algn="ctr" rtl="0">
              <a:spcBef>
                <a:spcPts val="0"/>
              </a:spcBef>
              <a:spcAft>
                <a:spcPts val="0"/>
              </a:spcAft>
              <a:buNone/>
            </a:pPr>
            <a:r>
              <a:rPr lang="en" sz="2000">
                <a:solidFill>
                  <a:srgbClr val="990000"/>
                </a:solidFill>
                <a:latin typeface="Chelsea Market"/>
                <a:ea typeface="Chelsea Market"/>
                <a:cs typeface="Chelsea Market"/>
                <a:sym typeface="Chelsea Market"/>
              </a:rPr>
              <a:t>Matrix</a:t>
            </a:r>
            <a:endParaRPr sz="2000">
              <a:solidFill>
                <a:srgbClr val="990000"/>
              </a:solidFill>
              <a:latin typeface="Chelsea Market"/>
              <a:ea typeface="Chelsea Market"/>
              <a:cs typeface="Chelsea Market"/>
              <a:sym typeface="Chelsea Market"/>
            </a:endParaRPr>
          </a:p>
        </p:txBody>
      </p:sp>
      <p:sp>
        <p:nvSpPr>
          <p:cNvPr id="217" name="Google Shape;217;p27"/>
          <p:cNvSpPr txBox="1"/>
          <p:nvPr/>
        </p:nvSpPr>
        <p:spPr>
          <a:xfrm>
            <a:off x="7602675" y="3506675"/>
            <a:ext cx="1518900" cy="792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38761D"/>
                </a:solidFill>
                <a:latin typeface="Chelsea Market"/>
                <a:ea typeface="Chelsea Market"/>
                <a:cs typeface="Chelsea Market"/>
                <a:sym typeface="Chelsea Market"/>
              </a:rPr>
              <a:t>96%</a:t>
            </a:r>
            <a:endParaRPr sz="2400">
              <a:solidFill>
                <a:srgbClr val="38761D"/>
              </a:solidFill>
              <a:latin typeface="Chelsea Market"/>
              <a:ea typeface="Chelsea Market"/>
              <a:cs typeface="Chelsea Market"/>
              <a:sym typeface="Chelsea Market"/>
            </a:endParaRPr>
          </a:p>
          <a:p>
            <a:pPr marL="0" lvl="0" indent="0" algn="ctr" rtl="0">
              <a:spcBef>
                <a:spcPts val="0"/>
              </a:spcBef>
              <a:spcAft>
                <a:spcPts val="0"/>
              </a:spcAft>
              <a:buNone/>
            </a:pPr>
            <a:r>
              <a:rPr lang="en" sz="2000">
                <a:solidFill>
                  <a:srgbClr val="38761D"/>
                </a:solidFill>
                <a:latin typeface="Chelsea Market"/>
                <a:ea typeface="Chelsea Market"/>
                <a:cs typeface="Chelsea Market"/>
                <a:sym typeface="Chelsea Market"/>
              </a:rPr>
              <a:t>Accuracy</a:t>
            </a:r>
            <a:endParaRPr sz="2000">
              <a:solidFill>
                <a:srgbClr val="38761D"/>
              </a:solidFill>
              <a:latin typeface="Chelsea Market"/>
              <a:ea typeface="Chelsea Market"/>
              <a:cs typeface="Chelsea Market"/>
              <a:sym typeface="Chelsea Market"/>
            </a:endParaRPr>
          </a:p>
        </p:txBody>
      </p:sp>
      <p:pic>
        <p:nvPicPr>
          <p:cNvPr id="218" name="Google Shape;218;p27"/>
          <p:cNvPicPr preferRelativeResize="0"/>
          <p:nvPr/>
        </p:nvPicPr>
        <p:blipFill>
          <a:blip r:embed="rId7">
            <a:alphaModFix/>
          </a:blip>
          <a:stretch>
            <a:fillRect/>
          </a:stretch>
        </p:blipFill>
        <p:spPr>
          <a:xfrm>
            <a:off x="0" y="725100"/>
            <a:ext cx="4713375" cy="1312000"/>
          </a:xfrm>
          <a:prstGeom prst="rect">
            <a:avLst/>
          </a:prstGeom>
          <a:noFill/>
          <a:ln>
            <a:noFill/>
          </a:ln>
        </p:spPr>
      </p:pic>
      <p:cxnSp>
        <p:nvCxnSpPr>
          <p:cNvPr id="219" name="Google Shape;219;p27"/>
          <p:cNvCxnSpPr/>
          <p:nvPr/>
        </p:nvCxnSpPr>
        <p:spPr>
          <a:xfrm rot="10800000" flipH="1">
            <a:off x="1070800" y="1606950"/>
            <a:ext cx="273300" cy="967800"/>
          </a:xfrm>
          <a:prstGeom prst="straightConnector1">
            <a:avLst/>
          </a:prstGeom>
          <a:noFill/>
          <a:ln w="38100" cap="flat" cmpd="sng">
            <a:solidFill>
              <a:schemeClr val="dk2"/>
            </a:solidFill>
            <a:prstDash val="solid"/>
            <a:round/>
            <a:headEnd type="none" w="med" len="med"/>
            <a:tailEnd type="triangle" w="med" len="med"/>
          </a:ln>
        </p:spPr>
      </p:cxnSp>
      <p:pic>
        <p:nvPicPr>
          <p:cNvPr id="2" name="Audio 1">
            <a:hlinkClick r:id="" action="ppaction://media"/>
            <a:extLst>
              <a:ext uri="{FF2B5EF4-FFF2-40B4-BE49-F238E27FC236}">
                <a16:creationId xmlns:a16="http://schemas.microsoft.com/office/drawing/2014/main" id="{3243387C-0C9A-4866-8A81-61013BA1B473}"/>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585200" y="4584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4802"/>
    </mc:Choice>
    <mc:Fallback>
      <p:transition spd="slow" advTm="348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28"/>
          <p:cNvSpPr txBox="1">
            <a:spLocks noGrp="1"/>
          </p:cNvSpPr>
          <p:nvPr>
            <p:ph type="title"/>
          </p:nvPr>
        </p:nvSpPr>
        <p:spPr>
          <a:xfrm>
            <a:off x="311700" y="86600"/>
            <a:ext cx="85206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500">
                <a:solidFill>
                  <a:srgbClr val="0B5394"/>
                </a:solidFill>
                <a:latin typeface="Sniglet"/>
                <a:ea typeface="Sniglet"/>
                <a:cs typeface="Sniglet"/>
                <a:sym typeface="Sniglet"/>
              </a:rPr>
              <a:t>Plotting Trees &amp; ROC Curve</a:t>
            </a:r>
            <a:endParaRPr sz="4500">
              <a:solidFill>
                <a:srgbClr val="0B5394"/>
              </a:solidFill>
              <a:latin typeface="Sniglet"/>
              <a:ea typeface="Sniglet"/>
              <a:cs typeface="Sniglet"/>
              <a:sym typeface="Sniglet"/>
            </a:endParaRPr>
          </a:p>
        </p:txBody>
      </p:sp>
      <p:pic>
        <p:nvPicPr>
          <p:cNvPr id="225" name="Google Shape;225;p28"/>
          <p:cNvPicPr preferRelativeResize="0"/>
          <p:nvPr/>
        </p:nvPicPr>
        <p:blipFill>
          <a:blip r:embed="rId5">
            <a:alphaModFix/>
          </a:blip>
          <a:stretch>
            <a:fillRect/>
          </a:stretch>
        </p:blipFill>
        <p:spPr>
          <a:xfrm>
            <a:off x="107525" y="1630875"/>
            <a:ext cx="4464475" cy="3512624"/>
          </a:xfrm>
          <a:prstGeom prst="rect">
            <a:avLst/>
          </a:prstGeom>
          <a:noFill/>
          <a:ln>
            <a:noFill/>
          </a:ln>
        </p:spPr>
      </p:pic>
      <p:pic>
        <p:nvPicPr>
          <p:cNvPr id="226" name="Google Shape;226;p28"/>
          <p:cNvPicPr preferRelativeResize="0"/>
          <p:nvPr/>
        </p:nvPicPr>
        <p:blipFill>
          <a:blip r:embed="rId6">
            <a:alphaModFix/>
          </a:blip>
          <a:stretch>
            <a:fillRect/>
          </a:stretch>
        </p:blipFill>
        <p:spPr>
          <a:xfrm>
            <a:off x="107525" y="846575"/>
            <a:ext cx="8942876" cy="784300"/>
          </a:xfrm>
          <a:prstGeom prst="rect">
            <a:avLst/>
          </a:prstGeom>
          <a:noFill/>
          <a:ln w="38100" cap="flat" cmpd="sng">
            <a:solidFill>
              <a:srgbClr val="A64D79"/>
            </a:solidFill>
            <a:prstDash val="solid"/>
            <a:round/>
            <a:headEnd type="none" w="sm" len="sm"/>
            <a:tailEnd type="none" w="sm" len="sm"/>
          </a:ln>
        </p:spPr>
      </p:pic>
      <p:cxnSp>
        <p:nvCxnSpPr>
          <p:cNvPr id="227" name="Google Shape;227;p28"/>
          <p:cNvCxnSpPr/>
          <p:nvPr/>
        </p:nvCxnSpPr>
        <p:spPr>
          <a:xfrm>
            <a:off x="-3450" y="752688"/>
            <a:ext cx="9150900" cy="0"/>
          </a:xfrm>
          <a:prstGeom prst="straightConnector1">
            <a:avLst/>
          </a:prstGeom>
          <a:noFill/>
          <a:ln w="28575" cap="flat" cmpd="sng">
            <a:solidFill>
              <a:schemeClr val="dk2"/>
            </a:solidFill>
            <a:prstDash val="solid"/>
            <a:round/>
            <a:headEnd type="none" w="med" len="med"/>
            <a:tailEnd type="none" w="med" len="med"/>
          </a:ln>
        </p:spPr>
      </p:cxnSp>
      <p:pic>
        <p:nvPicPr>
          <p:cNvPr id="228" name="Google Shape;228;p28"/>
          <p:cNvPicPr preferRelativeResize="0"/>
          <p:nvPr/>
        </p:nvPicPr>
        <p:blipFill>
          <a:blip r:embed="rId7">
            <a:alphaModFix/>
          </a:blip>
          <a:stretch>
            <a:fillRect/>
          </a:stretch>
        </p:blipFill>
        <p:spPr>
          <a:xfrm>
            <a:off x="4679525" y="1724750"/>
            <a:ext cx="4464475" cy="3418750"/>
          </a:xfrm>
          <a:prstGeom prst="rect">
            <a:avLst/>
          </a:prstGeom>
          <a:noFill/>
          <a:ln>
            <a:noFill/>
          </a:ln>
        </p:spPr>
      </p:pic>
      <p:pic>
        <p:nvPicPr>
          <p:cNvPr id="2" name="Audio 1">
            <a:hlinkClick r:id="" action="ppaction://media"/>
            <a:extLst>
              <a:ext uri="{FF2B5EF4-FFF2-40B4-BE49-F238E27FC236}">
                <a16:creationId xmlns:a16="http://schemas.microsoft.com/office/drawing/2014/main" id="{A6E4671F-2717-4D4E-B26E-D1420117C4B9}"/>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585200" y="4584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6013"/>
    </mc:Choice>
    <mc:Fallback>
      <p:transition spd="slow" advTm="160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29"/>
          <p:cNvSpPr txBox="1">
            <a:spLocks noGrp="1"/>
          </p:cNvSpPr>
          <p:nvPr>
            <p:ph type="title"/>
          </p:nvPr>
        </p:nvSpPr>
        <p:spPr>
          <a:xfrm>
            <a:off x="311700" y="0"/>
            <a:ext cx="85206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500">
                <a:solidFill>
                  <a:srgbClr val="990000"/>
                </a:solidFill>
                <a:latin typeface="Sniglet"/>
                <a:ea typeface="Sniglet"/>
                <a:cs typeface="Sniglet"/>
                <a:sym typeface="Sniglet"/>
              </a:rPr>
              <a:t>Random Forest</a:t>
            </a:r>
            <a:endParaRPr sz="4500">
              <a:solidFill>
                <a:srgbClr val="990000"/>
              </a:solidFill>
              <a:latin typeface="Sniglet"/>
              <a:ea typeface="Sniglet"/>
              <a:cs typeface="Sniglet"/>
              <a:sym typeface="Sniglet"/>
            </a:endParaRPr>
          </a:p>
        </p:txBody>
      </p:sp>
      <p:sp>
        <p:nvSpPr>
          <p:cNvPr id="234" name="Google Shape;234;p29"/>
          <p:cNvSpPr txBox="1"/>
          <p:nvPr/>
        </p:nvSpPr>
        <p:spPr>
          <a:xfrm>
            <a:off x="210575" y="2529550"/>
            <a:ext cx="1639800" cy="792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rgbClr val="990000"/>
                </a:solidFill>
                <a:latin typeface="Chelsea Market"/>
                <a:ea typeface="Chelsea Market"/>
                <a:cs typeface="Chelsea Market"/>
                <a:sym typeface="Chelsea Market"/>
              </a:rPr>
              <a:t>Training the Model</a:t>
            </a:r>
            <a:endParaRPr sz="2000">
              <a:solidFill>
                <a:srgbClr val="990000"/>
              </a:solidFill>
              <a:latin typeface="Chelsea Market"/>
              <a:ea typeface="Chelsea Market"/>
              <a:cs typeface="Chelsea Market"/>
              <a:sym typeface="Chelsea Market"/>
            </a:endParaRPr>
          </a:p>
        </p:txBody>
      </p:sp>
      <p:cxnSp>
        <p:nvCxnSpPr>
          <p:cNvPr id="235" name="Google Shape;235;p29"/>
          <p:cNvCxnSpPr/>
          <p:nvPr/>
        </p:nvCxnSpPr>
        <p:spPr>
          <a:xfrm>
            <a:off x="-3450" y="663088"/>
            <a:ext cx="9150900" cy="0"/>
          </a:xfrm>
          <a:prstGeom prst="straightConnector1">
            <a:avLst/>
          </a:prstGeom>
          <a:noFill/>
          <a:ln w="28575" cap="flat" cmpd="sng">
            <a:solidFill>
              <a:schemeClr val="dk2"/>
            </a:solidFill>
            <a:prstDash val="solid"/>
            <a:round/>
            <a:headEnd type="none" w="med" len="med"/>
            <a:tailEnd type="none" w="med" len="med"/>
          </a:ln>
        </p:spPr>
      </p:cxnSp>
      <p:pic>
        <p:nvPicPr>
          <p:cNvPr id="236" name="Google Shape;236;p29"/>
          <p:cNvPicPr preferRelativeResize="0"/>
          <p:nvPr/>
        </p:nvPicPr>
        <p:blipFill>
          <a:blip r:embed="rId5">
            <a:alphaModFix/>
          </a:blip>
          <a:stretch>
            <a:fillRect/>
          </a:stretch>
        </p:blipFill>
        <p:spPr>
          <a:xfrm>
            <a:off x="-3451" y="691450"/>
            <a:ext cx="4575449" cy="1809750"/>
          </a:xfrm>
          <a:prstGeom prst="rect">
            <a:avLst/>
          </a:prstGeom>
          <a:noFill/>
          <a:ln>
            <a:noFill/>
          </a:ln>
        </p:spPr>
      </p:pic>
      <p:cxnSp>
        <p:nvCxnSpPr>
          <p:cNvPr id="237" name="Google Shape;237;p29"/>
          <p:cNvCxnSpPr>
            <a:stCxn id="234" idx="0"/>
          </p:cNvCxnSpPr>
          <p:nvPr/>
        </p:nvCxnSpPr>
        <p:spPr>
          <a:xfrm rot="10800000" flipH="1">
            <a:off x="1030475" y="1272550"/>
            <a:ext cx="367200" cy="1257000"/>
          </a:xfrm>
          <a:prstGeom prst="straightConnector1">
            <a:avLst/>
          </a:prstGeom>
          <a:noFill/>
          <a:ln w="38100" cap="flat" cmpd="sng">
            <a:solidFill>
              <a:schemeClr val="dk2"/>
            </a:solidFill>
            <a:prstDash val="solid"/>
            <a:round/>
            <a:headEnd type="none" w="med" len="med"/>
            <a:tailEnd type="triangle" w="med" len="med"/>
          </a:ln>
        </p:spPr>
      </p:cxnSp>
      <p:pic>
        <p:nvPicPr>
          <p:cNvPr id="238" name="Google Shape;238;p29"/>
          <p:cNvPicPr preferRelativeResize="0"/>
          <p:nvPr/>
        </p:nvPicPr>
        <p:blipFill>
          <a:blip r:embed="rId6">
            <a:alphaModFix/>
          </a:blip>
          <a:stretch>
            <a:fillRect/>
          </a:stretch>
        </p:blipFill>
        <p:spPr>
          <a:xfrm>
            <a:off x="4543575" y="753500"/>
            <a:ext cx="4575449" cy="4276499"/>
          </a:xfrm>
          <a:prstGeom prst="rect">
            <a:avLst/>
          </a:prstGeom>
          <a:noFill/>
          <a:ln>
            <a:noFill/>
          </a:ln>
        </p:spPr>
      </p:pic>
      <p:sp>
        <p:nvSpPr>
          <p:cNvPr id="239" name="Google Shape;239;p29"/>
          <p:cNvSpPr txBox="1"/>
          <p:nvPr/>
        </p:nvSpPr>
        <p:spPr>
          <a:xfrm>
            <a:off x="7299975" y="1513725"/>
            <a:ext cx="1639800" cy="792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rgbClr val="990000"/>
                </a:solidFill>
                <a:latin typeface="Chelsea Market"/>
                <a:ea typeface="Chelsea Market"/>
                <a:cs typeface="Chelsea Market"/>
                <a:sym typeface="Chelsea Market"/>
              </a:rPr>
              <a:t>Confusion </a:t>
            </a:r>
            <a:endParaRPr sz="2000">
              <a:solidFill>
                <a:srgbClr val="990000"/>
              </a:solidFill>
              <a:latin typeface="Chelsea Market"/>
              <a:ea typeface="Chelsea Market"/>
              <a:cs typeface="Chelsea Market"/>
              <a:sym typeface="Chelsea Market"/>
            </a:endParaRPr>
          </a:p>
          <a:p>
            <a:pPr marL="0" lvl="0" indent="0" algn="ctr" rtl="0">
              <a:spcBef>
                <a:spcPts val="0"/>
              </a:spcBef>
              <a:spcAft>
                <a:spcPts val="0"/>
              </a:spcAft>
              <a:buNone/>
            </a:pPr>
            <a:r>
              <a:rPr lang="en" sz="2000">
                <a:solidFill>
                  <a:srgbClr val="990000"/>
                </a:solidFill>
                <a:latin typeface="Chelsea Market"/>
                <a:ea typeface="Chelsea Market"/>
                <a:cs typeface="Chelsea Market"/>
                <a:sym typeface="Chelsea Market"/>
              </a:rPr>
              <a:t>Matrix</a:t>
            </a:r>
            <a:endParaRPr sz="2000">
              <a:solidFill>
                <a:srgbClr val="990000"/>
              </a:solidFill>
              <a:latin typeface="Chelsea Market"/>
              <a:ea typeface="Chelsea Market"/>
              <a:cs typeface="Chelsea Market"/>
              <a:sym typeface="Chelsea Market"/>
            </a:endParaRPr>
          </a:p>
        </p:txBody>
      </p:sp>
      <p:sp>
        <p:nvSpPr>
          <p:cNvPr id="240" name="Google Shape;240;p29"/>
          <p:cNvSpPr txBox="1"/>
          <p:nvPr/>
        </p:nvSpPr>
        <p:spPr>
          <a:xfrm>
            <a:off x="7205625" y="3432200"/>
            <a:ext cx="1518900" cy="792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38761D"/>
                </a:solidFill>
                <a:latin typeface="Chelsea Market"/>
                <a:ea typeface="Chelsea Market"/>
                <a:cs typeface="Chelsea Market"/>
                <a:sym typeface="Chelsea Market"/>
              </a:rPr>
              <a:t>99%</a:t>
            </a:r>
            <a:endParaRPr sz="2400">
              <a:solidFill>
                <a:srgbClr val="38761D"/>
              </a:solidFill>
              <a:latin typeface="Chelsea Market"/>
              <a:ea typeface="Chelsea Market"/>
              <a:cs typeface="Chelsea Market"/>
              <a:sym typeface="Chelsea Market"/>
            </a:endParaRPr>
          </a:p>
          <a:p>
            <a:pPr marL="0" lvl="0" indent="0" algn="ctr" rtl="0">
              <a:spcBef>
                <a:spcPts val="0"/>
              </a:spcBef>
              <a:spcAft>
                <a:spcPts val="0"/>
              </a:spcAft>
              <a:buNone/>
            </a:pPr>
            <a:r>
              <a:rPr lang="en" sz="2000">
                <a:solidFill>
                  <a:srgbClr val="38761D"/>
                </a:solidFill>
                <a:latin typeface="Chelsea Market"/>
                <a:ea typeface="Chelsea Market"/>
                <a:cs typeface="Chelsea Market"/>
                <a:sym typeface="Chelsea Market"/>
              </a:rPr>
              <a:t>Accuracy</a:t>
            </a:r>
            <a:endParaRPr sz="2000">
              <a:solidFill>
                <a:srgbClr val="38761D"/>
              </a:solidFill>
              <a:latin typeface="Chelsea Market"/>
              <a:ea typeface="Chelsea Market"/>
              <a:cs typeface="Chelsea Market"/>
              <a:sym typeface="Chelsea Market"/>
            </a:endParaRPr>
          </a:p>
        </p:txBody>
      </p:sp>
      <p:pic>
        <p:nvPicPr>
          <p:cNvPr id="241" name="Google Shape;241;p29"/>
          <p:cNvPicPr preferRelativeResize="0"/>
          <p:nvPr/>
        </p:nvPicPr>
        <p:blipFill>
          <a:blip r:embed="rId7">
            <a:alphaModFix/>
          </a:blip>
          <a:stretch>
            <a:fillRect/>
          </a:stretch>
        </p:blipFill>
        <p:spPr>
          <a:xfrm>
            <a:off x="311700" y="3524600"/>
            <a:ext cx="4097025" cy="1505400"/>
          </a:xfrm>
          <a:prstGeom prst="rect">
            <a:avLst/>
          </a:prstGeom>
          <a:noFill/>
          <a:ln>
            <a:noFill/>
          </a:ln>
        </p:spPr>
      </p:pic>
      <p:sp>
        <p:nvSpPr>
          <p:cNvPr id="242" name="Google Shape;242;p29"/>
          <p:cNvSpPr txBox="1"/>
          <p:nvPr/>
        </p:nvSpPr>
        <p:spPr>
          <a:xfrm>
            <a:off x="2119975" y="3107000"/>
            <a:ext cx="1639800" cy="41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rgbClr val="990000"/>
                </a:solidFill>
                <a:latin typeface="Chelsea Market"/>
                <a:ea typeface="Chelsea Market"/>
                <a:cs typeface="Chelsea Market"/>
                <a:sym typeface="Chelsea Market"/>
              </a:rPr>
              <a:t>Predictions</a:t>
            </a:r>
            <a:endParaRPr sz="2000">
              <a:solidFill>
                <a:srgbClr val="990000"/>
              </a:solidFill>
              <a:latin typeface="Chelsea Market"/>
              <a:ea typeface="Chelsea Market"/>
              <a:cs typeface="Chelsea Market"/>
              <a:sym typeface="Chelsea Market"/>
            </a:endParaRPr>
          </a:p>
        </p:txBody>
      </p:sp>
      <p:pic>
        <p:nvPicPr>
          <p:cNvPr id="2" name="Audio 1">
            <a:hlinkClick r:id="" action="ppaction://media"/>
            <a:extLst>
              <a:ext uri="{FF2B5EF4-FFF2-40B4-BE49-F238E27FC236}">
                <a16:creationId xmlns:a16="http://schemas.microsoft.com/office/drawing/2014/main" id="{D6871295-61DF-4EB8-A8CB-FB565BCB7153}"/>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585200" y="4584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7229"/>
    </mc:Choice>
    <mc:Fallback>
      <p:transition spd="slow" advTm="472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30"/>
          <p:cNvSpPr txBox="1">
            <a:spLocks noGrp="1"/>
          </p:cNvSpPr>
          <p:nvPr>
            <p:ph type="title"/>
          </p:nvPr>
        </p:nvSpPr>
        <p:spPr>
          <a:xfrm>
            <a:off x="311700" y="0"/>
            <a:ext cx="85206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500">
                <a:solidFill>
                  <a:srgbClr val="741B47"/>
                </a:solidFill>
                <a:latin typeface="Sniglet"/>
                <a:ea typeface="Sniglet"/>
                <a:cs typeface="Sniglet"/>
                <a:sym typeface="Sniglet"/>
              </a:rPr>
              <a:t>Random Forest Deployment </a:t>
            </a:r>
            <a:endParaRPr sz="4500">
              <a:solidFill>
                <a:srgbClr val="741B47"/>
              </a:solidFill>
              <a:latin typeface="Sniglet"/>
              <a:ea typeface="Sniglet"/>
              <a:cs typeface="Sniglet"/>
              <a:sym typeface="Sniglet"/>
            </a:endParaRPr>
          </a:p>
        </p:txBody>
      </p:sp>
      <p:cxnSp>
        <p:nvCxnSpPr>
          <p:cNvPr id="248" name="Google Shape;248;p30"/>
          <p:cNvCxnSpPr/>
          <p:nvPr/>
        </p:nvCxnSpPr>
        <p:spPr>
          <a:xfrm>
            <a:off x="-3450" y="663088"/>
            <a:ext cx="9150900" cy="0"/>
          </a:xfrm>
          <a:prstGeom prst="straightConnector1">
            <a:avLst/>
          </a:prstGeom>
          <a:noFill/>
          <a:ln w="28575" cap="flat" cmpd="sng">
            <a:solidFill>
              <a:schemeClr val="dk2"/>
            </a:solidFill>
            <a:prstDash val="solid"/>
            <a:round/>
            <a:headEnd type="none" w="med" len="med"/>
            <a:tailEnd type="none" w="med" len="med"/>
          </a:ln>
        </p:spPr>
      </p:cxnSp>
      <p:pic>
        <p:nvPicPr>
          <p:cNvPr id="249" name="Google Shape;249;p30"/>
          <p:cNvPicPr preferRelativeResize="0"/>
          <p:nvPr/>
        </p:nvPicPr>
        <p:blipFill>
          <a:blip r:embed="rId5">
            <a:alphaModFix/>
          </a:blip>
          <a:stretch>
            <a:fillRect/>
          </a:stretch>
        </p:blipFill>
        <p:spPr>
          <a:xfrm>
            <a:off x="590550" y="753500"/>
            <a:ext cx="7962900" cy="361950"/>
          </a:xfrm>
          <a:prstGeom prst="rect">
            <a:avLst/>
          </a:prstGeom>
          <a:noFill/>
          <a:ln>
            <a:noFill/>
          </a:ln>
        </p:spPr>
      </p:pic>
      <p:pic>
        <p:nvPicPr>
          <p:cNvPr id="250" name="Google Shape;250;p30"/>
          <p:cNvPicPr preferRelativeResize="0"/>
          <p:nvPr/>
        </p:nvPicPr>
        <p:blipFill>
          <a:blip r:embed="rId6">
            <a:alphaModFix/>
          </a:blip>
          <a:stretch>
            <a:fillRect/>
          </a:stretch>
        </p:blipFill>
        <p:spPr>
          <a:xfrm>
            <a:off x="-12" y="1003954"/>
            <a:ext cx="9144000" cy="491242"/>
          </a:xfrm>
          <a:prstGeom prst="rect">
            <a:avLst/>
          </a:prstGeom>
          <a:noFill/>
          <a:ln>
            <a:noFill/>
          </a:ln>
        </p:spPr>
      </p:pic>
      <p:pic>
        <p:nvPicPr>
          <p:cNvPr id="251" name="Google Shape;251;p30"/>
          <p:cNvPicPr preferRelativeResize="0"/>
          <p:nvPr/>
        </p:nvPicPr>
        <p:blipFill>
          <a:blip r:embed="rId7">
            <a:alphaModFix/>
          </a:blip>
          <a:stretch>
            <a:fillRect/>
          </a:stretch>
        </p:blipFill>
        <p:spPr>
          <a:xfrm>
            <a:off x="0" y="1495200"/>
            <a:ext cx="9144001" cy="3648300"/>
          </a:xfrm>
          <a:prstGeom prst="rect">
            <a:avLst/>
          </a:prstGeom>
          <a:noFill/>
          <a:ln>
            <a:noFill/>
          </a:ln>
        </p:spPr>
      </p:pic>
      <p:pic>
        <p:nvPicPr>
          <p:cNvPr id="2" name="Audio 1">
            <a:hlinkClick r:id="" action="ppaction://media"/>
            <a:extLst>
              <a:ext uri="{FF2B5EF4-FFF2-40B4-BE49-F238E27FC236}">
                <a16:creationId xmlns:a16="http://schemas.microsoft.com/office/drawing/2014/main" id="{D6A254A6-6863-45BB-A3F8-8BDDFB6CEE61}"/>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585200" y="4584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88518"/>
    </mc:Choice>
    <mc:Fallback>
      <p:transition spd="slow" advTm="885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31"/>
          <p:cNvSpPr txBox="1">
            <a:spLocks noGrp="1"/>
          </p:cNvSpPr>
          <p:nvPr>
            <p:ph type="title"/>
          </p:nvPr>
        </p:nvSpPr>
        <p:spPr>
          <a:xfrm>
            <a:off x="311700" y="90400"/>
            <a:ext cx="8520600" cy="5727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500">
                <a:solidFill>
                  <a:srgbClr val="0B5394"/>
                </a:solidFill>
                <a:latin typeface="Sniglet"/>
                <a:ea typeface="Sniglet"/>
                <a:cs typeface="Sniglet"/>
                <a:sym typeface="Sniglet"/>
              </a:rPr>
              <a:t>Take Home...</a:t>
            </a:r>
            <a:endParaRPr sz="4500">
              <a:solidFill>
                <a:srgbClr val="0B5394"/>
              </a:solidFill>
              <a:latin typeface="Sniglet"/>
              <a:ea typeface="Sniglet"/>
              <a:cs typeface="Sniglet"/>
              <a:sym typeface="Sniglet"/>
            </a:endParaRPr>
          </a:p>
        </p:txBody>
      </p:sp>
      <p:sp>
        <p:nvSpPr>
          <p:cNvPr id="257" name="Google Shape;257;p31"/>
          <p:cNvSpPr txBox="1">
            <a:spLocks noGrp="1"/>
          </p:cNvSpPr>
          <p:nvPr>
            <p:ph type="body" idx="1"/>
          </p:nvPr>
        </p:nvSpPr>
        <p:spPr>
          <a:xfrm>
            <a:off x="122475" y="947175"/>
            <a:ext cx="8878800" cy="4034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b="1">
                <a:solidFill>
                  <a:srgbClr val="274E13"/>
                </a:solidFill>
                <a:latin typeface="Chelsea Market"/>
                <a:ea typeface="Chelsea Market"/>
                <a:cs typeface="Chelsea Market"/>
                <a:sym typeface="Chelsea Market"/>
              </a:rPr>
              <a:t>Pros: </a:t>
            </a:r>
            <a:endParaRPr b="1">
              <a:solidFill>
                <a:srgbClr val="274E13"/>
              </a:solidFill>
              <a:latin typeface="Chelsea Market"/>
              <a:ea typeface="Chelsea Market"/>
              <a:cs typeface="Chelsea Market"/>
              <a:sym typeface="Chelsea Market"/>
            </a:endParaRPr>
          </a:p>
          <a:p>
            <a:pPr marL="0" lvl="0" indent="0" algn="l" rtl="0">
              <a:lnSpc>
                <a:spcPct val="100000"/>
              </a:lnSpc>
              <a:spcBef>
                <a:spcPts val="1600"/>
              </a:spcBef>
              <a:spcAft>
                <a:spcPts val="0"/>
              </a:spcAft>
              <a:buNone/>
            </a:pPr>
            <a:r>
              <a:rPr lang="en" sz="1700">
                <a:solidFill>
                  <a:srgbClr val="000000"/>
                </a:solidFill>
                <a:latin typeface="Chelsea Market"/>
                <a:ea typeface="Chelsea Market"/>
                <a:cs typeface="Chelsea Market"/>
                <a:sym typeface="Chelsea Market"/>
              </a:rPr>
              <a:t>Data Mining on HR datasets will help data driven decision making</a:t>
            </a:r>
            <a:endParaRPr sz="1700">
              <a:solidFill>
                <a:srgbClr val="000000"/>
              </a:solidFill>
              <a:latin typeface="Chelsea Market"/>
              <a:ea typeface="Chelsea Market"/>
              <a:cs typeface="Chelsea Market"/>
              <a:sym typeface="Chelsea Market"/>
            </a:endParaRPr>
          </a:p>
          <a:p>
            <a:pPr marL="0" lvl="0" indent="0" algn="l" rtl="0">
              <a:lnSpc>
                <a:spcPct val="100000"/>
              </a:lnSpc>
              <a:spcBef>
                <a:spcPts val="1600"/>
              </a:spcBef>
              <a:spcAft>
                <a:spcPts val="0"/>
              </a:spcAft>
              <a:buNone/>
            </a:pPr>
            <a:r>
              <a:rPr lang="en" sz="1700">
                <a:solidFill>
                  <a:srgbClr val="000000"/>
                </a:solidFill>
                <a:latin typeface="Chelsea Market"/>
                <a:ea typeface="Chelsea Market"/>
                <a:cs typeface="Chelsea Market"/>
                <a:sym typeface="Chelsea Market"/>
              </a:rPr>
              <a:t>We can identify employee sentiments, and explore how results of EDA and Data Mining Algorithm turn into actionable Key Performance Indicators (KPI) for Human Resource Management </a:t>
            </a:r>
            <a:endParaRPr sz="1700">
              <a:solidFill>
                <a:srgbClr val="000000"/>
              </a:solidFill>
              <a:latin typeface="Chelsea Market"/>
              <a:ea typeface="Chelsea Market"/>
              <a:cs typeface="Chelsea Market"/>
              <a:sym typeface="Chelsea Market"/>
            </a:endParaRPr>
          </a:p>
          <a:p>
            <a:pPr marL="0" lvl="0" indent="0" algn="l" rtl="0">
              <a:lnSpc>
                <a:spcPct val="100000"/>
              </a:lnSpc>
              <a:spcBef>
                <a:spcPts val="1600"/>
              </a:spcBef>
              <a:spcAft>
                <a:spcPts val="0"/>
              </a:spcAft>
              <a:buNone/>
            </a:pPr>
            <a:r>
              <a:rPr lang="en" b="1">
                <a:solidFill>
                  <a:srgbClr val="CC0000"/>
                </a:solidFill>
                <a:latin typeface="Chelsea Market"/>
                <a:ea typeface="Chelsea Market"/>
                <a:cs typeface="Chelsea Market"/>
                <a:sym typeface="Chelsea Market"/>
              </a:rPr>
              <a:t>Cons: </a:t>
            </a:r>
            <a:endParaRPr b="1">
              <a:solidFill>
                <a:srgbClr val="CC0000"/>
              </a:solidFill>
              <a:latin typeface="Chelsea Market"/>
              <a:ea typeface="Chelsea Market"/>
              <a:cs typeface="Chelsea Market"/>
              <a:sym typeface="Chelsea Market"/>
            </a:endParaRPr>
          </a:p>
          <a:p>
            <a:pPr marL="0" lvl="0" indent="0" algn="l" rtl="0">
              <a:lnSpc>
                <a:spcPct val="100000"/>
              </a:lnSpc>
              <a:spcBef>
                <a:spcPts val="1600"/>
              </a:spcBef>
              <a:spcAft>
                <a:spcPts val="0"/>
              </a:spcAft>
              <a:buNone/>
            </a:pPr>
            <a:r>
              <a:rPr lang="en" sz="1700">
                <a:solidFill>
                  <a:srgbClr val="000000"/>
                </a:solidFill>
                <a:latin typeface="Chelsea Market"/>
                <a:ea typeface="Chelsea Market"/>
                <a:cs typeface="Chelsea Market"/>
                <a:sym typeface="Chelsea Market"/>
              </a:rPr>
              <a:t>According to recent survey, HR do not want the model to make decisions instead they want a model which can assist them in decision making process for retaining good employees having higher probability-to-leave </a:t>
            </a:r>
            <a:endParaRPr sz="1700">
              <a:solidFill>
                <a:srgbClr val="000000"/>
              </a:solidFill>
              <a:latin typeface="Chelsea Market"/>
              <a:ea typeface="Chelsea Market"/>
              <a:cs typeface="Chelsea Market"/>
              <a:sym typeface="Chelsea Market"/>
            </a:endParaRPr>
          </a:p>
          <a:p>
            <a:pPr marL="0" lvl="0" indent="0" algn="l" rtl="0">
              <a:lnSpc>
                <a:spcPct val="100000"/>
              </a:lnSpc>
              <a:spcBef>
                <a:spcPts val="1600"/>
              </a:spcBef>
              <a:spcAft>
                <a:spcPts val="1600"/>
              </a:spcAft>
              <a:buNone/>
            </a:pPr>
            <a:endParaRPr sz="1700">
              <a:solidFill>
                <a:srgbClr val="000000"/>
              </a:solidFill>
              <a:latin typeface="Chelsea Market"/>
              <a:ea typeface="Chelsea Market"/>
              <a:cs typeface="Chelsea Market"/>
              <a:sym typeface="Chelsea Market"/>
            </a:endParaRPr>
          </a:p>
        </p:txBody>
      </p:sp>
      <p:cxnSp>
        <p:nvCxnSpPr>
          <p:cNvPr id="258" name="Google Shape;258;p31"/>
          <p:cNvCxnSpPr/>
          <p:nvPr/>
        </p:nvCxnSpPr>
        <p:spPr>
          <a:xfrm>
            <a:off x="-3450" y="663088"/>
            <a:ext cx="9150900" cy="0"/>
          </a:xfrm>
          <a:prstGeom prst="straightConnector1">
            <a:avLst/>
          </a:prstGeom>
          <a:noFill/>
          <a:ln w="28575" cap="flat" cmpd="sng">
            <a:solidFill>
              <a:schemeClr val="dk2"/>
            </a:solidFill>
            <a:prstDash val="solid"/>
            <a:round/>
            <a:headEnd type="none" w="med" len="med"/>
            <a:tailEnd type="none" w="med" len="med"/>
          </a:ln>
        </p:spPr>
      </p:cxnSp>
      <p:pic>
        <p:nvPicPr>
          <p:cNvPr id="2" name="Audio 1">
            <a:hlinkClick r:id="" action="ppaction://media"/>
            <a:extLst>
              <a:ext uri="{FF2B5EF4-FFF2-40B4-BE49-F238E27FC236}">
                <a16:creationId xmlns:a16="http://schemas.microsoft.com/office/drawing/2014/main" id="{C5A2FFE2-2864-4175-9FB8-EDD05AA752D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85200" y="4584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8024"/>
    </mc:Choice>
    <mc:Fallback>
      <p:transition spd="slow" advTm="680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ctrTitle"/>
          </p:nvPr>
        </p:nvSpPr>
        <p:spPr>
          <a:xfrm>
            <a:off x="1851450" y="24600"/>
            <a:ext cx="5441100" cy="983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5200"/>
              <a:buNone/>
            </a:pPr>
            <a:r>
              <a:rPr lang="en" sz="4500">
                <a:solidFill>
                  <a:srgbClr val="0B5394"/>
                </a:solidFill>
                <a:latin typeface="Sniglet"/>
                <a:ea typeface="Sniglet"/>
                <a:cs typeface="Sniglet"/>
                <a:sym typeface="Sniglet"/>
              </a:rPr>
              <a:t>People </a:t>
            </a:r>
            <a:r>
              <a:rPr lang="en" sz="4500">
                <a:solidFill>
                  <a:srgbClr val="CC0000"/>
                </a:solidFill>
                <a:latin typeface="Sniglet"/>
                <a:ea typeface="Sniglet"/>
                <a:cs typeface="Sniglet"/>
                <a:sym typeface="Sniglet"/>
              </a:rPr>
              <a:t>Analytics</a:t>
            </a:r>
            <a:endParaRPr sz="4500">
              <a:solidFill>
                <a:srgbClr val="CC0000"/>
              </a:solidFill>
              <a:latin typeface="Sniglet"/>
              <a:ea typeface="Sniglet"/>
              <a:cs typeface="Sniglet"/>
              <a:sym typeface="Sniglet"/>
            </a:endParaRPr>
          </a:p>
          <a:p>
            <a:pPr marL="0" lvl="0" indent="0" algn="ctr" rtl="0">
              <a:lnSpc>
                <a:spcPct val="100000"/>
              </a:lnSpc>
              <a:spcBef>
                <a:spcPts val="0"/>
              </a:spcBef>
              <a:spcAft>
                <a:spcPts val="0"/>
              </a:spcAft>
              <a:buSzPts val="5200"/>
              <a:buNone/>
            </a:pPr>
            <a:endParaRPr sz="4800">
              <a:solidFill>
                <a:srgbClr val="0B5394"/>
              </a:solidFill>
              <a:latin typeface="Srisakdi"/>
              <a:ea typeface="Srisakdi"/>
              <a:cs typeface="Srisakdi"/>
              <a:sym typeface="Srisakdi"/>
            </a:endParaRPr>
          </a:p>
        </p:txBody>
      </p:sp>
      <p:cxnSp>
        <p:nvCxnSpPr>
          <p:cNvPr id="61" name="Google Shape;61;p14"/>
          <p:cNvCxnSpPr/>
          <p:nvPr/>
        </p:nvCxnSpPr>
        <p:spPr>
          <a:xfrm>
            <a:off x="-8700" y="870225"/>
            <a:ext cx="9161400" cy="0"/>
          </a:xfrm>
          <a:prstGeom prst="straightConnector1">
            <a:avLst/>
          </a:prstGeom>
          <a:noFill/>
          <a:ln w="28575" cap="flat" cmpd="sng">
            <a:solidFill>
              <a:schemeClr val="dk2"/>
            </a:solidFill>
            <a:prstDash val="solid"/>
            <a:round/>
            <a:headEnd type="none" w="sm" len="sm"/>
            <a:tailEnd type="none" w="sm" len="sm"/>
          </a:ln>
        </p:spPr>
      </p:cxnSp>
      <p:sp>
        <p:nvSpPr>
          <p:cNvPr id="62" name="Google Shape;62;p14"/>
          <p:cNvSpPr txBox="1"/>
          <p:nvPr/>
        </p:nvSpPr>
        <p:spPr>
          <a:xfrm>
            <a:off x="60600" y="1027125"/>
            <a:ext cx="2891400" cy="2436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en" sz="2400" b="0" i="0" u="none" strike="noStrike" cap="none">
                <a:solidFill>
                  <a:srgbClr val="000000"/>
                </a:solidFill>
                <a:latin typeface="Chelsea Market"/>
                <a:ea typeface="Chelsea Market"/>
                <a:cs typeface="Chelsea Market"/>
                <a:sym typeface="Chelsea Market"/>
              </a:rPr>
              <a:t>What is it?</a:t>
            </a:r>
            <a:r>
              <a:rPr lang="en" sz="2400" b="0" i="0" u="none" strike="noStrike" cap="none">
                <a:solidFill>
                  <a:srgbClr val="783F04"/>
                </a:solidFill>
                <a:latin typeface="Chelsea Market"/>
                <a:ea typeface="Chelsea Market"/>
                <a:cs typeface="Chelsea Market"/>
                <a:sym typeface="Chelsea Market"/>
              </a:rPr>
              <a:t> </a:t>
            </a:r>
            <a:endParaRPr sz="2400" b="0" i="0" u="none" strike="noStrike" cap="none">
              <a:solidFill>
                <a:srgbClr val="783F04"/>
              </a:solidFill>
              <a:latin typeface="Chelsea Market"/>
              <a:ea typeface="Chelsea Market"/>
              <a:cs typeface="Chelsea Market"/>
              <a:sym typeface="Chelsea Market"/>
            </a:endParaRPr>
          </a:p>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783F04"/>
              </a:solidFill>
              <a:latin typeface="Chelsea Market"/>
              <a:ea typeface="Chelsea Market"/>
              <a:cs typeface="Chelsea Market"/>
              <a:sym typeface="Chelsea Market"/>
            </a:endParaRPr>
          </a:p>
          <a:p>
            <a:pPr marL="0" marR="0" lvl="0" indent="0" algn="ctr" rtl="0">
              <a:lnSpc>
                <a:spcPct val="100000"/>
              </a:lnSpc>
              <a:spcBef>
                <a:spcPts val="0"/>
              </a:spcBef>
              <a:spcAft>
                <a:spcPts val="0"/>
              </a:spcAft>
              <a:buClr>
                <a:srgbClr val="000000"/>
              </a:buClr>
              <a:buSzPts val="2400"/>
              <a:buFont typeface="Arial"/>
              <a:buNone/>
            </a:pPr>
            <a:r>
              <a:rPr lang="en" sz="2400" b="0" i="0" u="none" strike="noStrike" cap="none">
                <a:solidFill>
                  <a:srgbClr val="A64D79"/>
                </a:solidFill>
                <a:latin typeface="Chelsea Market"/>
                <a:ea typeface="Chelsea Market"/>
                <a:cs typeface="Chelsea Market"/>
                <a:sym typeface="Chelsea Market"/>
              </a:rPr>
              <a:t>data-driven approach for Human Resource Management</a:t>
            </a:r>
            <a:endParaRPr sz="2400" b="0" i="0" u="none" strike="noStrike" cap="none">
              <a:solidFill>
                <a:srgbClr val="A64D79"/>
              </a:solidFill>
              <a:latin typeface="Chelsea Market"/>
              <a:ea typeface="Chelsea Market"/>
              <a:cs typeface="Chelsea Market"/>
              <a:sym typeface="Chelsea Market"/>
            </a:endParaRPr>
          </a:p>
        </p:txBody>
      </p:sp>
      <p:sp>
        <p:nvSpPr>
          <p:cNvPr id="63" name="Google Shape;63;p14"/>
          <p:cNvSpPr txBox="1"/>
          <p:nvPr/>
        </p:nvSpPr>
        <p:spPr>
          <a:xfrm>
            <a:off x="2952000" y="1008000"/>
            <a:ext cx="2891400" cy="29145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en" sz="2400" b="0" i="0" u="none" strike="noStrike" cap="none">
                <a:solidFill>
                  <a:srgbClr val="000000"/>
                </a:solidFill>
                <a:latin typeface="Chelsea Market"/>
                <a:ea typeface="Chelsea Market"/>
                <a:cs typeface="Chelsea Market"/>
                <a:sym typeface="Chelsea Market"/>
              </a:rPr>
              <a:t>Why?</a:t>
            </a:r>
            <a:r>
              <a:rPr lang="en" sz="2400" b="0" i="0" u="none" strike="noStrike" cap="none">
                <a:solidFill>
                  <a:srgbClr val="783F04"/>
                </a:solidFill>
                <a:latin typeface="Chelsea Market"/>
                <a:ea typeface="Chelsea Market"/>
                <a:cs typeface="Chelsea Market"/>
                <a:sym typeface="Chelsea Market"/>
              </a:rPr>
              <a:t> </a:t>
            </a:r>
            <a:endParaRPr sz="2400" b="0" i="0" u="none" strike="noStrike" cap="none">
              <a:solidFill>
                <a:srgbClr val="783F04"/>
              </a:solidFill>
              <a:latin typeface="Chelsea Market"/>
              <a:ea typeface="Chelsea Market"/>
              <a:cs typeface="Chelsea Market"/>
              <a:sym typeface="Chelsea Market"/>
            </a:endParaRPr>
          </a:p>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783F04"/>
              </a:solidFill>
              <a:latin typeface="Chelsea Market"/>
              <a:ea typeface="Chelsea Market"/>
              <a:cs typeface="Chelsea Market"/>
              <a:sym typeface="Chelsea Market"/>
            </a:endParaRPr>
          </a:p>
          <a:p>
            <a:pPr marL="0" marR="0" lvl="0" indent="0" algn="l" rtl="0">
              <a:lnSpc>
                <a:spcPct val="100000"/>
              </a:lnSpc>
              <a:spcBef>
                <a:spcPts val="0"/>
              </a:spcBef>
              <a:spcAft>
                <a:spcPts val="0"/>
              </a:spcAft>
              <a:buClr>
                <a:srgbClr val="000000"/>
              </a:buClr>
              <a:buSzPts val="2400"/>
              <a:buFont typeface="Arial"/>
              <a:buNone/>
            </a:pPr>
            <a:r>
              <a:rPr lang="en" sz="2400" b="0" i="0" u="none" strike="noStrike" cap="none">
                <a:solidFill>
                  <a:srgbClr val="A64D79"/>
                </a:solidFill>
                <a:latin typeface="Chelsea Market"/>
                <a:ea typeface="Chelsea Market"/>
                <a:cs typeface="Chelsea Market"/>
                <a:sym typeface="Chelsea Market"/>
              </a:rPr>
              <a:t> Identify</a:t>
            </a:r>
            <a:endParaRPr sz="2400" b="0" i="0" u="none" strike="noStrike" cap="none">
              <a:solidFill>
                <a:srgbClr val="A64D79"/>
              </a:solidFill>
              <a:latin typeface="Chelsea Market"/>
              <a:ea typeface="Chelsea Market"/>
              <a:cs typeface="Chelsea Market"/>
              <a:sym typeface="Chelsea Market"/>
            </a:endParaRPr>
          </a:p>
          <a:p>
            <a:pPr marL="0" marR="0" lvl="0" indent="0" algn="l" rtl="0">
              <a:lnSpc>
                <a:spcPct val="100000"/>
              </a:lnSpc>
              <a:spcBef>
                <a:spcPts val="0"/>
              </a:spcBef>
              <a:spcAft>
                <a:spcPts val="0"/>
              </a:spcAft>
              <a:buClr>
                <a:srgbClr val="000000"/>
              </a:buClr>
              <a:buSzPts val="2400"/>
              <a:buFont typeface="Arial"/>
              <a:buNone/>
            </a:pPr>
            <a:r>
              <a:rPr lang="en" sz="2400" b="0" i="0" u="none" strike="noStrike" cap="none">
                <a:solidFill>
                  <a:srgbClr val="A64D79"/>
                </a:solidFill>
                <a:latin typeface="Chelsea Market"/>
                <a:ea typeface="Chelsea Market"/>
                <a:cs typeface="Chelsea Market"/>
                <a:sym typeface="Chelsea Market"/>
              </a:rPr>
              <a:t> Attract</a:t>
            </a:r>
            <a:endParaRPr sz="2400" b="0" i="0" u="none" strike="noStrike" cap="none">
              <a:solidFill>
                <a:srgbClr val="A64D79"/>
              </a:solidFill>
              <a:latin typeface="Chelsea Market"/>
              <a:ea typeface="Chelsea Market"/>
              <a:cs typeface="Chelsea Market"/>
              <a:sym typeface="Chelsea Market"/>
            </a:endParaRPr>
          </a:p>
          <a:p>
            <a:pPr marL="0" marR="0" lvl="0" indent="0" algn="l" rtl="0">
              <a:lnSpc>
                <a:spcPct val="100000"/>
              </a:lnSpc>
              <a:spcBef>
                <a:spcPts val="0"/>
              </a:spcBef>
              <a:spcAft>
                <a:spcPts val="0"/>
              </a:spcAft>
              <a:buClr>
                <a:srgbClr val="000000"/>
              </a:buClr>
              <a:buSzPts val="2400"/>
              <a:buFont typeface="Arial"/>
              <a:buNone/>
            </a:pPr>
            <a:r>
              <a:rPr lang="en" sz="2400" b="0" i="0" u="none" strike="noStrike" cap="none">
                <a:solidFill>
                  <a:srgbClr val="A64D79"/>
                </a:solidFill>
                <a:latin typeface="Chelsea Market"/>
                <a:ea typeface="Chelsea Market"/>
                <a:cs typeface="Chelsea Market"/>
                <a:sym typeface="Chelsea Market"/>
              </a:rPr>
              <a:t> Develop</a:t>
            </a:r>
            <a:endParaRPr sz="2400" b="0" i="0" u="none" strike="noStrike" cap="none">
              <a:solidFill>
                <a:srgbClr val="A64D79"/>
              </a:solidFill>
              <a:latin typeface="Chelsea Market"/>
              <a:ea typeface="Chelsea Market"/>
              <a:cs typeface="Chelsea Market"/>
              <a:sym typeface="Chelsea Market"/>
            </a:endParaRPr>
          </a:p>
          <a:p>
            <a:pPr marL="0" marR="0" lvl="0" indent="0" algn="l" rtl="0">
              <a:lnSpc>
                <a:spcPct val="100000"/>
              </a:lnSpc>
              <a:spcBef>
                <a:spcPts val="0"/>
              </a:spcBef>
              <a:spcAft>
                <a:spcPts val="0"/>
              </a:spcAft>
              <a:buClr>
                <a:schemeClr val="dk1"/>
              </a:buClr>
              <a:buSzPts val="1100"/>
              <a:buFont typeface="Arial"/>
              <a:buNone/>
            </a:pPr>
            <a:r>
              <a:rPr lang="en" sz="2400" b="0" i="0" u="none" strike="noStrike" cap="none">
                <a:solidFill>
                  <a:srgbClr val="A64D79"/>
                </a:solidFill>
                <a:latin typeface="Chelsea Market"/>
                <a:ea typeface="Chelsea Market"/>
                <a:cs typeface="Chelsea Market"/>
                <a:sym typeface="Chelsea Market"/>
              </a:rPr>
              <a:t> Retain</a:t>
            </a:r>
            <a:endParaRPr sz="2400" b="0" i="0" u="none" strike="noStrike" cap="none">
              <a:solidFill>
                <a:srgbClr val="A64D79"/>
              </a:solidFill>
              <a:latin typeface="Chelsea Market"/>
              <a:ea typeface="Chelsea Market"/>
              <a:cs typeface="Chelsea Market"/>
              <a:sym typeface="Chelsea Market"/>
            </a:endParaRPr>
          </a:p>
        </p:txBody>
      </p:sp>
      <p:sp>
        <p:nvSpPr>
          <p:cNvPr id="64" name="Google Shape;64;p14"/>
          <p:cNvSpPr/>
          <p:nvPr/>
        </p:nvSpPr>
        <p:spPr>
          <a:xfrm>
            <a:off x="4572000" y="2112825"/>
            <a:ext cx="450300" cy="1350900"/>
          </a:xfrm>
          <a:prstGeom prst="rightBrace">
            <a:avLst>
              <a:gd name="adj1" fmla="val 8333"/>
              <a:gd name="adj2" fmla="val 50000"/>
            </a:avLst>
          </a:prstGeom>
          <a:no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 name="Google Shape;65;p14"/>
          <p:cNvSpPr txBox="1"/>
          <p:nvPr/>
        </p:nvSpPr>
        <p:spPr>
          <a:xfrm>
            <a:off x="5022300" y="1475550"/>
            <a:ext cx="554100" cy="2268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i="0" u="none" strike="noStrike" cap="none">
                <a:solidFill>
                  <a:srgbClr val="38761D"/>
                </a:solidFill>
                <a:latin typeface="Chelsea Market"/>
                <a:ea typeface="Chelsea Market"/>
                <a:cs typeface="Chelsea Market"/>
                <a:sym typeface="Chelsea Market"/>
              </a:rPr>
              <a:t>T</a:t>
            </a:r>
            <a:endParaRPr sz="2400" b="1" i="0" u="none" strike="noStrike" cap="none">
              <a:solidFill>
                <a:srgbClr val="38761D"/>
              </a:solidFill>
              <a:latin typeface="Chelsea Market"/>
              <a:ea typeface="Chelsea Market"/>
              <a:cs typeface="Chelsea Market"/>
              <a:sym typeface="Chelsea Market"/>
            </a:endParaRPr>
          </a:p>
          <a:p>
            <a:pPr marL="0" marR="0" lvl="0" indent="0" algn="l" rtl="0">
              <a:lnSpc>
                <a:spcPct val="100000"/>
              </a:lnSpc>
              <a:spcBef>
                <a:spcPts val="0"/>
              </a:spcBef>
              <a:spcAft>
                <a:spcPts val="0"/>
              </a:spcAft>
              <a:buClr>
                <a:srgbClr val="000000"/>
              </a:buClr>
              <a:buSzPts val="2400"/>
              <a:buFont typeface="Arial"/>
              <a:buNone/>
            </a:pPr>
            <a:r>
              <a:rPr lang="en" sz="2400" b="1" i="0" u="none" strike="noStrike" cap="none">
                <a:solidFill>
                  <a:srgbClr val="38761D"/>
                </a:solidFill>
                <a:latin typeface="Chelsea Market"/>
                <a:ea typeface="Chelsea Market"/>
                <a:cs typeface="Chelsea Market"/>
                <a:sym typeface="Chelsea Market"/>
              </a:rPr>
              <a:t>A</a:t>
            </a:r>
            <a:endParaRPr sz="2400" b="1" i="0" u="none" strike="noStrike" cap="none">
              <a:solidFill>
                <a:srgbClr val="38761D"/>
              </a:solidFill>
              <a:latin typeface="Chelsea Market"/>
              <a:ea typeface="Chelsea Market"/>
              <a:cs typeface="Chelsea Market"/>
              <a:sym typeface="Chelsea Market"/>
            </a:endParaRPr>
          </a:p>
          <a:p>
            <a:pPr marL="0" marR="0" lvl="0" indent="0" algn="l" rtl="0">
              <a:lnSpc>
                <a:spcPct val="100000"/>
              </a:lnSpc>
              <a:spcBef>
                <a:spcPts val="0"/>
              </a:spcBef>
              <a:spcAft>
                <a:spcPts val="0"/>
              </a:spcAft>
              <a:buClr>
                <a:srgbClr val="000000"/>
              </a:buClr>
              <a:buSzPts val="2400"/>
              <a:buFont typeface="Arial"/>
              <a:buNone/>
            </a:pPr>
            <a:r>
              <a:rPr lang="en" sz="2400" b="1" i="0" u="none" strike="noStrike" cap="none">
                <a:solidFill>
                  <a:srgbClr val="38761D"/>
                </a:solidFill>
                <a:latin typeface="Chelsea Market"/>
                <a:ea typeface="Chelsea Market"/>
                <a:cs typeface="Chelsea Market"/>
                <a:sym typeface="Chelsea Market"/>
              </a:rPr>
              <a:t>L</a:t>
            </a:r>
            <a:endParaRPr sz="2400" b="1" i="0" u="none" strike="noStrike" cap="none">
              <a:solidFill>
                <a:srgbClr val="38761D"/>
              </a:solidFill>
              <a:latin typeface="Chelsea Market"/>
              <a:ea typeface="Chelsea Market"/>
              <a:cs typeface="Chelsea Market"/>
              <a:sym typeface="Chelsea Market"/>
            </a:endParaRPr>
          </a:p>
          <a:p>
            <a:pPr marL="0" marR="0" lvl="0" indent="0" algn="l" rtl="0">
              <a:lnSpc>
                <a:spcPct val="100000"/>
              </a:lnSpc>
              <a:spcBef>
                <a:spcPts val="0"/>
              </a:spcBef>
              <a:spcAft>
                <a:spcPts val="0"/>
              </a:spcAft>
              <a:buClr>
                <a:srgbClr val="000000"/>
              </a:buClr>
              <a:buSzPts val="2400"/>
              <a:buFont typeface="Arial"/>
              <a:buNone/>
            </a:pPr>
            <a:r>
              <a:rPr lang="en" sz="2400" b="1" i="0" u="none" strike="noStrike" cap="none">
                <a:solidFill>
                  <a:srgbClr val="38761D"/>
                </a:solidFill>
                <a:latin typeface="Chelsea Market"/>
                <a:ea typeface="Chelsea Market"/>
                <a:cs typeface="Chelsea Market"/>
                <a:sym typeface="Chelsea Market"/>
              </a:rPr>
              <a:t>E</a:t>
            </a:r>
            <a:endParaRPr sz="2400" b="1" i="0" u="none" strike="noStrike" cap="none">
              <a:solidFill>
                <a:srgbClr val="38761D"/>
              </a:solidFill>
              <a:latin typeface="Chelsea Market"/>
              <a:ea typeface="Chelsea Market"/>
              <a:cs typeface="Chelsea Market"/>
              <a:sym typeface="Chelsea Market"/>
            </a:endParaRPr>
          </a:p>
          <a:p>
            <a:pPr marL="0" marR="0" lvl="0" indent="0" algn="l" rtl="0">
              <a:lnSpc>
                <a:spcPct val="100000"/>
              </a:lnSpc>
              <a:spcBef>
                <a:spcPts val="0"/>
              </a:spcBef>
              <a:spcAft>
                <a:spcPts val="0"/>
              </a:spcAft>
              <a:buClr>
                <a:srgbClr val="000000"/>
              </a:buClr>
              <a:buSzPts val="2400"/>
              <a:buFont typeface="Arial"/>
              <a:buNone/>
            </a:pPr>
            <a:r>
              <a:rPr lang="en" sz="2400" b="1" i="0" u="none" strike="noStrike" cap="none">
                <a:solidFill>
                  <a:srgbClr val="38761D"/>
                </a:solidFill>
                <a:latin typeface="Chelsea Market"/>
                <a:ea typeface="Chelsea Market"/>
                <a:cs typeface="Chelsea Market"/>
                <a:sym typeface="Chelsea Market"/>
              </a:rPr>
              <a:t>N</a:t>
            </a:r>
            <a:endParaRPr sz="2400" b="1" i="0" u="none" strike="noStrike" cap="none">
              <a:solidFill>
                <a:srgbClr val="38761D"/>
              </a:solidFill>
              <a:latin typeface="Chelsea Market"/>
              <a:ea typeface="Chelsea Market"/>
              <a:cs typeface="Chelsea Market"/>
              <a:sym typeface="Chelsea Market"/>
            </a:endParaRPr>
          </a:p>
          <a:p>
            <a:pPr marL="0" marR="0" lvl="0" indent="0" algn="l" rtl="0">
              <a:lnSpc>
                <a:spcPct val="100000"/>
              </a:lnSpc>
              <a:spcBef>
                <a:spcPts val="0"/>
              </a:spcBef>
              <a:spcAft>
                <a:spcPts val="0"/>
              </a:spcAft>
              <a:buClr>
                <a:srgbClr val="000000"/>
              </a:buClr>
              <a:buSzPts val="2400"/>
              <a:buFont typeface="Arial"/>
              <a:buNone/>
            </a:pPr>
            <a:r>
              <a:rPr lang="en" sz="2400" b="1" i="0" u="none" strike="noStrike" cap="none">
                <a:solidFill>
                  <a:srgbClr val="38761D"/>
                </a:solidFill>
                <a:latin typeface="Chelsea Market"/>
                <a:ea typeface="Chelsea Market"/>
                <a:cs typeface="Chelsea Market"/>
                <a:sym typeface="Chelsea Market"/>
              </a:rPr>
              <a:t>T</a:t>
            </a:r>
            <a:endParaRPr sz="2400" b="1" i="0" u="none" strike="noStrike" cap="none">
              <a:solidFill>
                <a:srgbClr val="38761D"/>
              </a:solidFill>
              <a:latin typeface="Chelsea Market"/>
              <a:ea typeface="Chelsea Market"/>
              <a:cs typeface="Chelsea Market"/>
              <a:sym typeface="Chelsea Market"/>
            </a:endParaRPr>
          </a:p>
        </p:txBody>
      </p:sp>
      <p:sp>
        <p:nvSpPr>
          <p:cNvPr id="66" name="Google Shape;66;p14"/>
          <p:cNvSpPr txBox="1"/>
          <p:nvPr/>
        </p:nvSpPr>
        <p:spPr>
          <a:xfrm>
            <a:off x="5403225" y="1026113"/>
            <a:ext cx="3567600" cy="27510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en" sz="2400" b="0" i="0" u="none" strike="noStrike" cap="none">
                <a:solidFill>
                  <a:srgbClr val="000000"/>
                </a:solidFill>
                <a:latin typeface="Chelsea Market"/>
                <a:ea typeface="Chelsea Market"/>
                <a:cs typeface="Chelsea Market"/>
                <a:sym typeface="Chelsea Market"/>
              </a:rPr>
              <a:t>How?</a:t>
            </a:r>
            <a:r>
              <a:rPr lang="en" sz="2400" b="0" i="0" u="none" strike="noStrike" cap="none">
                <a:solidFill>
                  <a:srgbClr val="783F04"/>
                </a:solidFill>
                <a:latin typeface="Chelsea Market"/>
                <a:ea typeface="Chelsea Market"/>
                <a:cs typeface="Chelsea Market"/>
                <a:sym typeface="Chelsea Market"/>
              </a:rPr>
              <a:t> </a:t>
            </a:r>
            <a:endParaRPr sz="2400" b="0" i="0" u="none" strike="noStrike" cap="none">
              <a:solidFill>
                <a:srgbClr val="783F04"/>
              </a:solidFill>
              <a:latin typeface="Chelsea Market"/>
              <a:ea typeface="Chelsea Market"/>
              <a:cs typeface="Chelsea Market"/>
              <a:sym typeface="Chelsea Market"/>
            </a:endParaRPr>
          </a:p>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783F04"/>
              </a:solidFill>
              <a:latin typeface="Chelsea Market"/>
              <a:ea typeface="Chelsea Market"/>
              <a:cs typeface="Chelsea Market"/>
              <a:sym typeface="Chelsea Market"/>
            </a:endParaRPr>
          </a:p>
          <a:p>
            <a:pPr marL="457200" marR="0" lvl="0" indent="0" algn="l" rtl="0">
              <a:lnSpc>
                <a:spcPct val="100000"/>
              </a:lnSpc>
              <a:spcBef>
                <a:spcPts val="0"/>
              </a:spcBef>
              <a:spcAft>
                <a:spcPts val="0"/>
              </a:spcAft>
              <a:buClr>
                <a:srgbClr val="000000"/>
              </a:buClr>
              <a:buSzPts val="2400"/>
              <a:buFont typeface="Arial"/>
              <a:buNone/>
            </a:pPr>
            <a:r>
              <a:rPr lang="en" sz="2400" b="0" i="0" u="none" strike="noStrike" cap="none">
                <a:solidFill>
                  <a:srgbClr val="A64D79"/>
                </a:solidFill>
                <a:latin typeface="Chelsea Market"/>
                <a:ea typeface="Chelsea Market"/>
                <a:cs typeface="Chelsea Market"/>
                <a:sym typeface="Chelsea Market"/>
              </a:rPr>
              <a:t>Building Statistical Models by</a:t>
            </a:r>
            <a:endParaRPr sz="2400" b="0" i="0" u="none" strike="noStrike" cap="none">
              <a:solidFill>
                <a:srgbClr val="A64D79"/>
              </a:solidFill>
              <a:latin typeface="Chelsea Market"/>
              <a:ea typeface="Chelsea Market"/>
              <a:cs typeface="Chelsea Market"/>
              <a:sym typeface="Chelsea Market"/>
            </a:endParaRPr>
          </a:p>
          <a:p>
            <a:pPr marL="457200" marR="0" lvl="0" indent="0" algn="l" rtl="0">
              <a:lnSpc>
                <a:spcPct val="100000"/>
              </a:lnSpc>
              <a:spcBef>
                <a:spcPts val="0"/>
              </a:spcBef>
              <a:spcAft>
                <a:spcPts val="0"/>
              </a:spcAft>
              <a:buClr>
                <a:srgbClr val="000000"/>
              </a:buClr>
              <a:buSzPts val="2400"/>
              <a:buFont typeface="Arial"/>
              <a:buNone/>
            </a:pPr>
            <a:r>
              <a:rPr lang="en" sz="2400" b="0" i="0" u="none" strike="noStrike" cap="none">
                <a:solidFill>
                  <a:srgbClr val="A64D79"/>
                </a:solidFill>
                <a:latin typeface="Chelsea Market"/>
                <a:ea typeface="Chelsea Market"/>
                <a:cs typeface="Chelsea Market"/>
                <a:sym typeface="Chelsea Market"/>
              </a:rPr>
              <a:t>Analyzing patterns &amp; causal relations</a:t>
            </a:r>
            <a:endParaRPr sz="2400" b="0" i="0" u="none" strike="noStrike" cap="none">
              <a:solidFill>
                <a:srgbClr val="A64D79"/>
              </a:solidFill>
              <a:latin typeface="Chelsea Market"/>
              <a:ea typeface="Chelsea Market"/>
              <a:cs typeface="Chelsea Market"/>
              <a:sym typeface="Chelsea Market"/>
            </a:endParaRPr>
          </a:p>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A64D79"/>
              </a:solidFill>
              <a:latin typeface="Chelsea Market"/>
              <a:ea typeface="Chelsea Market"/>
              <a:cs typeface="Chelsea Market"/>
              <a:sym typeface="Chelsea Market"/>
            </a:endParaRPr>
          </a:p>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A64D79"/>
              </a:solidFill>
              <a:latin typeface="Chelsea Market"/>
              <a:ea typeface="Chelsea Market"/>
              <a:cs typeface="Chelsea Market"/>
              <a:sym typeface="Chelsea Market"/>
            </a:endParaRPr>
          </a:p>
        </p:txBody>
      </p:sp>
      <p:cxnSp>
        <p:nvCxnSpPr>
          <p:cNvPr id="67" name="Google Shape;67;p14"/>
          <p:cNvCxnSpPr/>
          <p:nvPr/>
        </p:nvCxnSpPr>
        <p:spPr>
          <a:xfrm rot="10800000" flipH="1">
            <a:off x="0" y="3974138"/>
            <a:ext cx="9144000" cy="34500"/>
          </a:xfrm>
          <a:prstGeom prst="straightConnector1">
            <a:avLst/>
          </a:prstGeom>
          <a:noFill/>
          <a:ln w="28575" cap="flat" cmpd="sng">
            <a:solidFill>
              <a:schemeClr val="dk2"/>
            </a:solidFill>
            <a:prstDash val="solid"/>
            <a:round/>
            <a:headEnd type="none" w="sm" len="sm"/>
            <a:tailEnd type="none" w="sm" len="sm"/>
          </a:ln>
        </p:spPr>
      </p:cxnSp>
      <p:sp>
        <p:nvSpPr>
          <p:cNvPr id="68" name="Google Shape;68;p14"/>
          <p:cNvSpPr txBox="1"/>
          <p:nvPr/>
        </p:nvSpPr>
        <p:spPr>
          <a:xfrm>
            <a:off x="0" y="4060275"/>
            <a:ext cx="9144000" cy="10833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500"/>
              <a:buFont typeface="Arial"/>
              <a:buNone/>
            </a:pPr>
            <a:r>
              <a:rPr lang="en" sz="2500" b="0" i="0" u="none" strike="noStrike" cap="none">
                <a:solidFill>
                  <a:srgbClr val="CC4125"/>
                </a:solidFill>
                <a:latin typeface="Chelsea Market"/>
                <a:ea typeface="Chelsea Market"/>
                <a:cs typeface="Chelsea Market"/>
                <a:sym typeface="Chelsea Market"/>
              </a:rPr>
              <a:t>People analytics = Workforce analytics + HR analytics</a:t>
            </a:r>
            <a:endParaRPr sz="2500" b="0" i="0" u="none" strike="noStrike" cap="none">
              <a:solidFill>
                <a:srgbClr val="CC4125"/>
              </a:solidFill>
              <a:latin typeface="Chelsea Market"/>
              <a:ea typeface="Chelsea Market"/>
              <a:cs typeface="Chelsea Market"/>
              <a:sym typeface="Chelsea Market"/>
            </a:endParaRPr>
          </a:p>
        </p:txBody>
      </p:sp>
      <p:pic>
        <p:nvPicPr>
          <p:cNvPr id="2" name="Audio 1">
            <a:hlinkClick r:id="" action="ppaction://media"/>
            <a:extLst>
              <a:ext uri="{FF2B5EF4-FFF2-40B4-BE49-F238E27FC236}">
                <a16:creationId xmlns:a16="http://schemas.microsoft.com/office/drawing/2014/main" id="{6FE835C9-F922-44E6-AA85-E2D2B523271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85200" y="4584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7842"/>
    </mc:Choice>
    <mc:Fallback>
      <p:transition spd="slow" advTm="378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32"/>
          <p:cNvSpPr/>
          <p:nvPr/>
        </p:nvSpPr>
        <p:spPr>
          <a:xfrm>
            <a:off x="0" y="0"/>
            <a:ext cx="9161100" cy="2484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2"/>
          <p:cNvSpPr txBox="1">
            <a:spLocks noGrp="1"/>
          </p:cNvSpPr>
          <p:nvPr>
            <p:ph type="title" idx="4294967295"/>
          </p:nvPr>
        </p:nvSpPr>
        <p:spPr>
          <a:xfrm>
            <a:off x="311700" y="372500"/>
            <a:ext cx="8520600" cy="733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Merriweather"/>
                <a:ea typeface="Merriweather"/>
                <a:cs typeface="Merriweather"/>
                <a:sym typeface="Merriweather"/>
              </a:rPr>
              <a:t>The Team</a:t>
            </a:r>
            <a:endParaRPr>
              <a:solidFill>
                <a:schemeClr val="lt1"/>
              </a:solidFill>
              <a:latin typeface="Merriweather"/>
              <a:ea typeface="Merriweather"/>
              <a:cs typeface="Merriweather"/>
              <a:sym typeface="Merriweather"/>
            </a:endParaRPr>
          </a:p>
        </p:txBody>
      </p:sp>
      <p:sp>
        <p:nvSpPr>
          <p:cNvPr id="265" name="Google Shape;265;p32"/>
          <p:cNvSpPr txBox="1">
            <a:spLocks noGrp="1"/>
          </p:cNvSpPr>
          <p:nvPr>
            <p:ph type="body" idx="4294967295"/>
          </p:nvPr>
        </p:nvSpPr>
        <p:spPr>
          <a:xfrm>
            <a:off x="1518284" y="3182762"/>
            <a:ext cx="2177400" cy="436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2000" b="1">
                <a:solidFill>
                  <a:schemeClr val="dk1"/>
                </a:solidFill>
                <a:latin typeface="Mali"/>
                <a:ea typeface="Mali"/>
                <a:cs typeface="Mali"/>
                <a:sym typeface="Mali"/>
              </a:rPr>
              <a:t>Aakash Sarap</a:t>
            </a:r>
            <a:endParaRPr sz="2000" b="1">
              <a:solidFill>
                <a:schemeClr val="dk1"/>
              </a:solidFill>
              <a:latin typeface="Mali"/>
              <a:ea typeface="Mali"/>
              <a:cs typeface="Mali"/>
              <a:sym typeface="Mali"/>
            </a:endParaRPr>
          </a:p>
        </p:txBody>
      </p:sp>
      <p:sp>
        <p:nvSpPr>
          <p:cNvPr id="266" name="Google Shape;266;p32"/>
          <p:cNvSpPr txBox="1">
            <a:spLocks noGrp="1"/>
          </p:cNvSpPr>
          <p:nvPr>
            <p:ph type="body" idx="4294967295"/>
          </p:nvPr>
        </p:nvSpPr>
        <p:spPr>
          <a:xfrm>
            <a:off x="1590445" y="3641636"/>
            <a:ext cx="2177400" cy="1153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sz="1500" b="1">
                <a:latin typeface="Mali"/>
                <a:ea typeface="Mali"/>
                <a:cs typeface="Mali"/>
                <a:sym typeface="Mali"/>
              </a:rPr>
              <a:t>Master’s Degree in Analytics Northeastern University</a:t>
            </a:r>
            <a:endParaRPr sz="1500" b="1">
              <a:latin typeface="Mali"/>
              <a:ea typeface="Mali"/>
              <a:cs typeface="Mali"/>
              <a:sym typeface="Mali"/>
            </a:endParaRPr>
          </a:p>
          <a:p>
            <a:pPr marL="0" lvl="0" indent="0" algn="ctr" rtl="0">
              <a:spcBef>
                <a:spcPts val="1600"/>
              </a:spcBef>
              <a:spcAft>
                <a:spcPts val="1600"/>
              </a:spcAft>
              <a:buNone/>
            </a:pPr>
            <a:endParaRPr sz="1500" b="1">
              <a:latin typeface="Mali"/>
              <a:ea typeface="Mali"/>
              <a:cs typeface="Mali"/>
              <a:sym typeface="Mali"/>
            </a:endParaRPr>
          </a:p>
        </p:txBody>
      </p:sp>
      <p:sp>
        <p:nvSpPr>
          <p:cNvPr id="267" name="Google Shape;267;p32"/>
          <p:cNvSpPr txBox="1">
            <a:spLocks noGrp="1"/>
          </p:cNvSpPr>
          <p:nvPr>
            <p:ph type="body" idx="4294967295"/>
          </p:nvPr>
        </p:nvSpPr>
        <p:spPr>
          <a:xfrm>
            <a:off x="4797225" y="3182750"/>
            <a:ext cx="2895600" cy="436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2000" b="1">
                <a:solidFill>
                  <a:schemeClr val="dk1"/>
                </a:solidFill>
                <a:latin typeface="Mali"/>
                <a:ea typeface="Mali"/>
                <a:cs typeface="Mali"/>
                <a:sym typeface="Mali"/>
              </a:rPr>
              <a:t>Sushmita Jadhav</a:t>
            </a:r>
            <a:endParaRPr sz="2000" b="1">
              <a:solidFill>
                <a:schemeClr val="dk1"/>
              </a:solidFill>
              <a:latin typeface="Mali"/>
              <a:ea typeface="Mali"/>
              <a:cs typeface="Mali"/>
              <a:sym typeface="Mali"/>
            </a:endParaRPr>
          </a:p>
        </p:txBody>
      </p:sp>
      <p:sp>
        <p:nvSpPr>
          <p:cNvPr id="268" name="Google Shape;268;p32"/>
          <p:cNvSpPr txBox="1">
            <a:spLocks noGrp="1"/>
          </p:cNvSpPr>
          <p:nvPr>
            <p:ph type="body" idx="4294967295"/>
          </p:nvPr>
        </p:nvSpPr>
        <p:spPr>
          <a:xfrm>
            <a:off x="5156320" y="3641636"/>
            <a:ext cx="2177400" cy="1153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500" b="1">
                <a:latin typeface="Mali"/>
                <a:ea typeface="Mali"/>
                <a:cs typeface="Mali"/>
                <a:sym typeface="Mali"/>
              </a:rPr>
              <a:t>Master’s Degree in Analytics Northeastern University</a:t>
            </a:r>
            <a:endParaRPr sz="1500" b="1">
              <a:latin typeface="Mali"/>
              <a:ea typeface="Mali"/>
              <a:cs typeface="Mali"/>
              <a:sym typeface="Mali"/>
            </a:endParaRPr>
          </a:p>
          <a:p>
            <a:pPr marL="0" lvl="0" indent="0" algn="ctr" rtl="0">
              <a:spcBef>
                <a:spcPts val="1600"/>
              </a:spcBef>
              <a:spcAft>
                <a:spcPts val="1600"/>
              </a:spcAft>
              <a:buNone/>
            </a:pPr>
            <a:endParaRPr sz="1500" b="1">
              <a:latin typeface="Mali"/>
              <a:ea typeface="Mali"/>
              <a:cs typeface="Mali"/>
              <a:sym typeface="Mali"/>
            </a:endParaRPr>
          </a:p>
        </p:txBody>
      </p:sp>
      <p:pic>
        <p:nvPicPr>
          <p:cNvPr id="269" name="Google Shape;269;p32"/>
          <p:cNvPicPr preferRelativeResize="0"/>
          <p:nvPr/>
        </p:nvPicPr>
        <p:blipFill>
          <a:blip r:embed="rId3">
            <a:alphaModFix/>
          </a:blip>
          <a:stretch>
            <a:fillRect/>
          </a:stretch>
        </p:blipFill>
        <p:spPr>
          <a:xfrm>
            <a:off x="1720276" y="1257675"/>
            <a:ext cx="1773399" cy="1773399"/>
          </a:xfrm>
          <a:prstGeom prst="rect">
            <a:avLst/>
          </a:prstGeom>
          <a:noFill/>
          <a:ln>
            <a:noFill/>
          </a:ln>
        </p:spPr>
      </p:pic>
      <p:pic>
        <p:nvPicPr>
          <p:cNvPr id="270" name="Google Shape;270;p32"/>
          <p:cNvPicPr preferRelativeResize="0"/>
          <p:nvPr/>
        </p:nvPicPr>
        <p:blipFill>
          <a:blip r:embed="rId4">
            <a:alphaModFix/>
          </a:blip>
          <a:stretch>
            <a:fillRect/>
          </a:stretch>
        </p:blipFill>
        <p:spPr>
          <a:xfrm>
            <a:off x="5358326" y="1257675"/>
            <a:ext cx="1773399" cy="177339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311700" y="0"/>
            <a:ext cx="8520600" cy="80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500">
                <a:solidFill>
                  <a:srgbClr val="0B5394"/>
                </a:solidFill>
                <a:latin typeface="Sniglet"/>
                <a:ea typeface="Sniglet"/>
                <a:cs typeface="Sniglet"/>
                <a:sym typeface="Sniglet"/>
              </a:rPr>
              <a:t>Business Understanding</a:t>
            </a:r>
            <a:endParaRPr sz="4500">
              <a:solidFill>
                <a:srgbClr val="0B5394"/>
              </a:solidFill>
              <a:latin typeface="Sniglet"/>
              <a:ea typeface="Sniglet"/>
              <a:cs typeface="Sniglet"/>
              <a:sym typeface="Sniglet"/>
            </a:endParaRPr>
          </a:p>
          <a:p>
            <a:pPr marL="0" lvl="0" indent="0" algn="ctr" rtl="0">
              <a:spcBef>
                <a:spcPts val="0"/>
              </a:spcBef>
              <a:spcAft>
                <a:spcPts val="0"/>
              </a:spcAft>
              <a:buNone/>
            </a:pPr>
            <a:endParaRPr sz="4800">
              <a:solidFill>
                <a:srgbClr val="0B5394"/>
              </a:solidFill>
              <a:latin typeface="Sniglet"/>
              <a:ea typeface="Sniglet"/>
              <a:cs typeface="Sniglet"/>
              <a:sym typeface="Sniglet"/>
            </a:endParaRPr>
          </a:p>
        </p:txBody>
      </p:sp>
      <p:sp>
        <p:nvSpPr>
          <p:cNvPr id="74" name="Google Shape;74;p15"/>
          <p:cNvSpPr txBox="1">
            <a:spLocks noGrp="1"/>
          </p:cNvSpPr>
          <p:nvPr>
            <p:ph type="body" idx="1"/>
          </p:nvPr>
        </p:nvSpPr>
        <p:spPr>
          <a:xfrm>
            <a:off x="311700" y="865500"/>
            <a:ext cx="8520600" cy="4115700"/>
          </a:xfrm>
          <a:prstGeom prst="rect">
            <a:avLst/>
          </a:prstGeom>
        </p:spPr>
        <p:txBody>
          <a:bodyPr spcFirstLastPara="1" wrap="square" lIns="91425" tIns="91425" rIns="91425" bIns="91425" anchor="t" anchorCtr="0">
            <a:noAutofit/>
          </a:bodyPr>
          <a:lstStyle/>
          <a:p>
            <a:pPr marL="457200" lvl="0" indent="0" algn="ctr" rtl="0">
              <a:spcBef>
                <a:spcPts val="0"/>
              </a:spcBef>
              <a:spcAft>
                <a:spcPts val="0"/>
              </a:spcAft>
              <a:buNone/>
            </a:pPr>
            <a:r>
              <a:rPr lang="en" sz="2400">
                <a:solidFill>
                  <a:srgbClr val="434343"/>
                </a:solidFill>
                <a:latin typeface="Chelsea Market"/>
                <a:ea typeface="Chelsea Market"/>
                <a:cs typeface="Chelsea Market"/>
                <a:sym typeface="Chelsea Market"/>
              </a:rPr>
              <a:t>Helps an organization to...</a:t>
            </a:r>
            <a:endParaRPr sz="2400">
              <a:solidFill>
                <a:srgbClr val="434343"/>
              </a:solidFill>
              <a:latin typeface="Chelsea Market"/>
              <a:ea typeface="Chelsea Market"/>
              <a:cs typeface="Chelsea Market"/>
              <a:sym typeface="Chelsea Market"/>
            </a:endParaRPr>
          </a:p>
          <a:p>
            <a:pPr marL="457200" lvl="0" indent="-381000" algn="just" rtl="0">
              <a:lnSpc>
                <a:spcPct val="150000"/>
              </a:lnSpc>
              <a:spcBef>
                <a:spcPts val="1600"/>
              </a:spcBef>
              <a:spcAft>
                <a:spcPts val="0"/>
              </a:spcAft>
              <a:buClr>
                <a:srgbClr val="990000"/>
              </a:buClr>
              <a:buSzPts val="2400"/>
              <a:buFont typeface="Chelsea Market"/>
              <a:buChar char="●"/>
            </a:pPr>
            <a:r>
              <a:rPr lang="en" sz="2400">
                <a:solidFill>
                  <a:srgbClr val="990000"/>
                </a:solidFill>
                <a:latin typeface="Chelsea Market"/>
                <a:ea typeface="Chelsea Market"/>
                <a:cs typeface="Chelsea Market"/>
                <a:sym typeface="Chelsea Market"/>
              </a:rPr>
              <a:t>to understand why best and most experienced employees leave prematurely</a:t>
            </a:r>
            <a:endParaRPr sz="2400">
              <a:solidFill>
                <a:srgbClr val="990000"/>
              </a:solidFill>
              <a:latin typeface="Chelsea Market"/>
              <a:ea typeface="Chelsea Market"/>
              <a:cs typeface="Chelsea Market"/>
              <a:sym typeface="Chelsea Market"/>
            </a:endParaRPr>
          </a:p>
          <a:p>
            <a:pPr marL="457200" lvl="0" indent="-381000" algn="just" rtl="0">
              <a:lnSpc>
                <a:spcPct val="150000"/>
              </a:lnSpc>
              <a:spcBef>
                <a:spcPts val="0"/>
              </a:spcBef>
              <a:spcAft>
                <a:spcPts val="0"/>
              </a:spcAft>
              <a:buClr>
                <a:srgbClr val="990000"/>
              </a:buClr>
              <a:buSzPts val="2400"/>
              <a:buFont typeface="Chelsea Market"/>
              <a:buChar char="●"/>
            </a:pPr>
            <a:r>
              <a:rPr lang="en" sz="2400">
                <a:solidFill>
                  <a:srgbClr val="990000"/>
                </a:solidFill>
                <a:latin typeface="Chelsea Market"/>
                <a:ea typeface="Chelsea Market"/>
                <a:cs typeface="Chelsea Market"/>
                <a:sym typeface="Chelsea Market"/>
              </a:rPr>
              <a:t>to predict which valuable employees will leave next</a:t>
            </a:r>
            <a:endParaRPr sz="2400">
              <a:solidFill>
                <a:srgbClr val="990000"/>
              </a:solidFill>
              <a:latin typeface="Chelsea Market"/>
              <a:ea typeface="Chelsea Market"/>
              <a:cs typeface="Chelsea Market"/>
              <a:sym typeface="Chelsea Market"/>
            </a:endParaRPr>
          </a:p>
          <a:p>
            <a:pPr marL="457200" lvl="0" indent="-381000" algn="just" rtl="0">
              <a:lnSpc>
                <a:spcPct val="150000"/>
              </a:lnSpc>
              <a:spcBef>
                <a:spcPts val="0"/>
              </a:spcBef>
              <a:spcAft>
                <a:spcPts val="0"/>
              </a:spcAft>
              <a:buClr>
                <a:srgbClr val="990000"/>
              </a:buClr>
              <a:buSzPts val="2400"/>
              <a:buFont typeface="Chelsea Market"/>
              <a:buChar char="●"/>
            </a:pPr>
            <a:r>
              <a:rPr lang="en" sz="2400">
                <a:solidFill>
                  <a:srgbClr val="990000"/>
                </a:solidFill>
                <a:latin typeface="Chelsea Market"/>
                <a:ea typeface="Chelsea Market"/>
                <a:cs typeface="Chelsea Market"/>
                <a:sym typeface="Chelsea Market"/>
              </a:rPr>
              <a:t>to find out what employees feel about their workplace</a:t>
            </a:r>
            <a:endParaRPr sz="2400">
              <a:solidFill>
                <a:srgbClr val="990000"/>
              </a:solidFill>
              <a:latin typeface="Chelsea Market"/>
              <a:ea typeface="Chelsea Market"/>
              <a:cs typeface="Chelsea Market"/>
              <a:sym typeface="Chelsea Market"/>
            </a:endParaRPr>
          </a:p>
          <a:p>
            <a:pPr marL="914400" lvl="0" indent="0" algn="l" rtl="0">
              <a:lnSpc>
                <a:spcPct val="150000"/>
              </a:lnSpc>
              <a:spcBef>
                <a:spcPts val="1600"/>
              </a:spcBef>
              <a:spcAft>
                <a:spcPts val="0"/>
              </a:spcAft>
              <a:buNone/>
            </a:pPr>
            <a:endParaRPr sz="2400">
              <a:latin typeface="Chelsea Market"/>
              <a:ea typeface="Chelsea Market"/>
              <a:cs typeface="Chelsea Market"/>
              <a:sym typeface="Chelsea Market"/>
            </a:endParaRPr>
          </a:p>
          <a:p>
            <a:pPr marL="0" lvl="0" indent="0" algn="l" rtl="0">
              <a:spcBef>
                <a:spcPts val="1600"/>
              </a:spcBef>
              <a:spcAft>
                <a:spcPts val="1600"/>
              </a:spcAft>
              <a:buNone/>
            </a:pPr>
            <a:endParaRPr>
              <a:latin typeface="Chelsea Market"/>
              <a:ea typeface="Chelsea Market"/>
              <a:cs typeface="Chelsea Market"/>
              <a:sym typeface="Chelsea Market"/>
            </a:endParaRPr>
          </a:p>
        </p:txBody>
      </p:sp>
      <p:cxnSp>
        <p:nvCxnSpPr>
          <p:cNvPr id="75" name="Google Shape;75;p15"/>
          <p:cNvCxnSpPr/>
          <p:nvPr/>
        </p:nvCxnSpPr>
        <p:spPr>
          <a:xfrm>
            <a:off x="-3450" y="802013"/>
            <a:ext cx="9150900" cy="0"/>
          </a:xfrm>
          <a:prstGeom prst="straightConnector1">
            <a:avLst/>
          </a:prstGeom>
          <a:noFill/>
          <a:ln w="28575" cap="flat" cmpd="sng">
            <a:solidFill>
              <a:schemeClr val="dk2"/>
            </a:solidFill>
            <a:prstDash val="solid"/>
            <a:round/>
            <a:headEnd type="none" w="med" len="med"/>
            <a:tailEnd type="none" w="med" len="med"/>
          </a:ln>
        </p:spPr>
      </p:cxnSp>
      <p:pic>
        <p:nvPicPr>
          <p:cNvPr id="2" name="Audio 1">
            <a:hlinkClick r:id="" action="ppaction://media"/>
            <a:extLst>
              <a:ext uri="{FF2B5EF4-FFF2-40B4-BE49-F238E27FC236}">
                <a16:creationId xmlns:a16="http://schemas.microsoft.com/office/drawing/2014/main" id="{6BCBBDF2-BB28-4180-B483-C67E9CE91BC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85200" y="4584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9601"/>
    </mc:Choice>
    <mc:Fallback>
      <p:transition spd="slow" advTm="296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6"/>
          <p:cNvSpPr/>
          <p:nvPr/>
        </p:nvSpPr>
        <p:spPr>
          <a:xfrm>
            <a:off x="3472250" y="1801523"/>
            <a:ext cx="4863200" cy="664850"/>
          </a:xfrm>
          <a:prstGeom prst="flowChartProcess">
            <a:avLst/>
          </a:prstGeom>
          <a:solidFill>
            <a:srgbClr val="134F5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800">
                <a:solidFill>
                  <a:srgbClr val="CFE2F3"/>
                </a:solidFill>
                <a:latin typeface="Chelsea Market"/>
                <a:ea typeface="Chelsea Market"/>
                <a:cs typeface="Chelsea Market"/>
                <a:sym typeface="Chelsea Market"/>
              </a:rPr>
              <a:t>  to identify valued employees &amp; find factors contributing to attrition</a:t>
            </a:r>
            <a:endParaRPr sz="1800">
              <a:solidFill>
                <a:srgbClr val="CFE2F3"/>
              </a:solidFill>
              <a:latin typeface="Chelsea Market"/>
              <a:ea typeface="Chelsea Market"/>
              <a:cs typeface="Chelsea Market"/>
              <a:sym typeface="Chelsea Market"/>
            </a:endParaRPr>
          </a:p>
        </p:txBody>
      </p:sp>
      <p:sp>
        <p:nvSpPr>
          <p:cNvPr id="81" name="Google Shape;81;p16"/>
          <p:cNvSpPr/>
          <p:nvPr/>
        </p:nvSpPr>
        <p:spPr>
          <a:xfrm>
            <a:off x="808550" y="1838026"/>
            <a:ext cx="3042900" cy="591900"/>
          </a:xfrm>
          <a:prstGeom prst="homePlate">
            <a:avLst>
              <a:gd name="adj" fmla="val 50000"/>
            </a:avLst>
          </a:prstGeom>
          <a:solidFill>
            <a:srgbClr val="A2C4C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800" b="1">
                <a:solidFill>
                  <a:srgbClr val="0C343D"/>
                </a:solidFill>
                <a:latin typeface="Chelsea Market"/>
                <a:ea typeface="Chelsea Market"/>
                <a:cs typeface="Chelsea Market"/>
                <a:sym typeface="Chelsea Market"/>
              </a:rPr>
              <a:t>Discover Insights</a:t>
            </a:r>
            <a:endParaRPr b="1">
              <a:solidFill>
                <a:srgbClr val="0C343D"/>
              </a:solidFill>
            </a:endParaRPr>
          </a:p>
        </p:txBody>
      </p:sp>
      <p:sp>
        <p:nvSpPr>
          <p:cNvPr id="82" name="Google Shape;82;p16"/>
          <p:cNvSpPr/>
          <p:nvPr/>
        </p:nvSpPr>
        <p:spPr>
          <a:xfrm>
            <a:off x="3472250" y="4144823"/>
            <a:ext cx="4863200" cy="664850"/>
          </a:xfrm>
          <a:prstGeom prst="flowChartProcess">
            <a:avLst/>
          </a:prstGeom>
          <a:solidFill>
            <a:srgbClr val="134F5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457200" lvl="0" indent="-342900" algn="l" rtl="0">
              <a:lnSpc>
                <a:spcPct val="110000"/>
              </a:lnSpc>
              <a:spcBef>
                <a:spcPts val="0"/>
              </a:spcBef>
              <a:spcAft>
                <a:spcPts val="0"/>
              </a:spcAft>
              <a:buClr>
                <a:srgbClr val="CFE2F3"/>
              </a:buClr>
              <a:buSzPts val="1800"/>
              <a:buFont typeface="Chelsea Market"/>
              <a:buChar char="❏"/>
            </a:pPr>
            <a:r>
              <a:rPr lang="en" sz="1800">
                <a:solidFill>
                  <a:srgbClr val="CFE2F3"/>
                </a:solidFill>
                <a:latin typeface="Chelsea Market"/>
                <a:ea typeface="Chelsea Market"/>
                <a:cs typeface="Chelsea Market"/>
                <a:sym typeface="Chelsea Market"/>
              </a:rPr>
              <a:t>to predict who will leave next</a:t>
            </a:r>
            <a:endParaRPr sz="1800">
              <a:solidFill>
                <a:srgbClr val="CFE2F3"/>
              </a:solidFill>
              <a:latin typeface="Chelsea Market"/>
              <a:ea typeface="Chelsea Market"/>
              <a:cs typeface="Chelsea Market"/>
              <a:sym typeface="Chelsea Market"/>
            </a:endParaRPr>
          </a:p>
        </p:txBody>
      </p:sp>
      <p:sp>
        <p:nvSpPr>
          <p:cNvPr id="83" name="Google Shape;83;p16"/>
          <p:cNvSpPr/>
          <p:nvPr/>
        </p:nvSpPr>
        <p:spPr>
          <a:xfrm>
            <a:off x="808550" y="4181326"/>
            <a:ext cx="3042900" cy="591900"/>
          </a:xfrm>
          <a:prstGeom prst="homePlate">
            <a:avLst>
              <a:gd name="adj" fmla="val 50000"/>
            </a:avLst>
          </a:prstGeom>
          <a:solidFill>
            <a:srgbClr val="A2C4C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0C343D"/>
                </a:solidFill>
                <a:latin typeface="Chelsea Market"/>
                <a:ea typeface="Chelsea Market"/>
                <a:cs typeface="Chelsea Market"/>
                <a:sym typeface="Chelsea Market"/>
              </a:rPr>
              <a:t>Deploy Best-Fit Model</a:t>
            </a:r>
            <a:endParaRPr b="1">
              <a:solidFill>
                <a:srgbClr val="0C343D"/>
              </a:solidFill>
            </a:endParaRPr>
          </a:p>
        </p:txBody>
      </p:sp>
      <p:sp>
        <p:nvSpPr>
          <p:cNvPr id="84" name="Google Shape;84;p16"/>
          <p:cNvSpPr/>
          <p:nvPr/>
        </p:nvSpPr>
        <p:spPr>
          <a:xfrm>
            <a:off x="3472250" y="2582623"/>
            <a:ext cx="4863200" cy="664850"/>
          </a:xfrm>
          <a:prstGeom prst="flowChartProcess">
            <a:avLst/>
          </a:prstGeom>
          <a:solidFill>
            <a:srgbClr val="134F5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457200" lvl="0" indent="0" algn="l" rtl="0">
              <a:lnSpc>
                <a:spcPct val="110000"/>
              </a:lnSpc>
              <a:spcBef>
                <a:spcPts val="0"/>
              </a:spcBef>
              <a:spcAft>
                <a:spcPts val="0"/>
              </a:spcAft>
              <a:buNone/>
            </a:pPr>
            <a:r>
              <a:rPr lang="en" sz="1800">
                <a:solidFill>
                  <a:srgbClr val="CFE2F3"/>
                </a:solidFill>
                <a:latin typeface="Chelsea Market"/>
                <a:ea typeface="Chelsea Market"/>
                <a:cs typeface="Chelsea Market"/>
                <a:sym typeface="Chelsea Market"/>
              </a:rPr>
              <a:t>using text mining approach of Natural Language Processing</a:t>
            </a:r>
            <a:endParaRPr sz="1800">
              <a:solidFill>
                <a:srgbClr val="CFE2F3"/>
              </a:solidFill>
              <a:latin typeface="Chelsea Market"/>
              <a:ea typeface="Chelsea Market"/>
              <a:cs typeface="Chelsea Market"/>
              <a:sym typeface="Chelsea Market"/>
            </a:endParaRPr>
          </a:p>
        </p:txBody>
      </p:sp>
      <p:sp>
        <p:nvSpPr>
          <p:cNvPr id="85" name="Google Shape;85;p16"/>
          <p:cNvSpPr/>
          <p:nvPr/>
        </p:nvSpPr>
        <p:spPr>
          <a:xfrm>
            <a:off x="808550" y="2619126"/>
            <a:ext cx="3042900" cy="591900"/>
          </a:xfrm>
          <a:prstGeom prst="homePlate">
            <a:avLst>
              <a:gd name="adj" fmla="val 50000"/>
            </a:avLst>
          </a:prstGeom>
          <a:solidFill>
            <a:srgbClr val="A2C4C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800" b="1">
                <a:solidFill>
                  <a:srgbClr val="0C343D"/>
                </a:solidFill>
                <a:latin typeface="Chelsea Market"/>
                <a:ea typeface="Chelsea Market"/>
                <a:cs typeface="Chelsea Market"/>
                <a:sym typeface="Chelsea Market"/>
              </a:rPr>
              <a:t>Sentiment Analysis</a:t>
            </a:r>
            <a:endParaRPr b="1">
              <a:solidFill>
                <a:srgbClr val="0C343D"/>
              </a:solidFill>
            </a:endParaRPr>
          </a:p>
        </p:txBody>
      </p:sp>
      <p:sp>
        <p:nvSpPr>
          <p:cNvPr id="86" name="Google Shape;86;p16"/>
          <p:cNvSpPr/>
          <p:nvPr/>
        </p:nvSpPr>
        <p:spPr>
          <a:xfrm>
            <a:off x="3472250" y="3363722"/>
            <a:ext cx="4863200" cy="664850"/>
          </a:xfrm>
          <a:prstGeom prst="flowChartProcess">
            <a:avLst/>
          </a:prstGeom>
          <a:solidFill>
            <a:srgbClr val="134F5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0000"/>
              </a:lnSpc>
              <a:spcBef>
                <a:spcPts val="0"/>
              </a:spcBef>
              <a:spcAft>
                <a:spcPts val="0"/>
              </a:spcAft>
              <a:buNone/>
            </a:pPr>
            <a:r>
              <a:rPr lang="en" sz="1800">
                <a:solidFill>
                  <a:srgbClr val="CFE2F3"/>
                </a:solidFill>
                <a:latin typeface="Chelsea Market"/>
                <a:ea typeface="Chelsea Market"/>
                <a:cs typeface="Chelsea Market"/>
                <a:sym typeface="Chelsea Market"/>
              </a:rPr>
              <a:t>   Logistic Regression , Decision trees &amp; Random forest to find best-fit </a:t>
            </a:r>
            <a:endParaRPr sz="1800">
              <a:solidFill>
                <a:srgbClr val="CFE2F3"/>
              </a:solidFill>
              <a:latin typeface="Chelsea Market"/>
              <a:ea typeface="Chelsea Market"/>
              <a:cs typeface="Chelsea Market"/>
              <a:sym typeface="Chelsea Market"/>
            </a:endParaRPr>
          </a:p>
        </p:txBody>
      </p:sp>
      <p:sp>
        <p:nvSpPr>
          <p:cNvPr id="87" name="Google Shape;87;p16"/>
          <p:cNvSpPr/>
          <p:nvPr/>
        </p:nvSpPr>
        <p:spPr>
          <a:xfrm>
            <a:off x="808550" y="3400225"/>
            <a:ext cx="3042900" cy="591900"/>
          </a:xfrm>
          <a:prstGeom prst="homePlate">
            <a:avLst>
              <a:gd name="adj" fmla="val 50000"/>
            </a:avLst>
          </a:prstGeom>
          <a:solidFill>
            <a:srgbClr val="A2C4C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800" b="1">
                <a:solidFill>
                  <a:srgbClr val="0C343D"/>
                </a:solidFill>
                <a:latin typeface="Chelsea Market"/>
                <a:ea typeface="Chelsea Market"/>
                <a:cs typeface="Chelsea Market"/>
                <a:sym typeface="Chelsea Market"/>
              </a:rPr>
              <a:t>Develop Statistical Models</a:t>
            </a:r>
            <a:endParaRPr b="1">
              <a:solidFill>
                <a:srgbClr val="0C343D"/>
              </a:solidFill>
            </a:endParaRPr>
          </a:p>
        </p:txBody>
      </p:sp>
      <p:sp>
        <p:nvSpPr>
          <p:cNvPr id="88" name="Google Shape;88;p16"/>
          <p:cNvSpPr/>
          <p:nvPr/>
        </p:nvSpPr>
        <p:spPr>
          <a:xfrm>
            <a:off x="3472250" y="1020423"/>
            <a:ext cx="4863200" cy="664850"/>
          </a:xfrm>
          <a:prstGeom prst="flowChartProcess">
            <a:avLst/>
          </a:prstGeom>
          <a:solidFill>
            <a:srgbClr val="134F5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rgbClr val="CFE2F3"/>
                </a:solidFill>
                <a:latin typeface="Chelsea Market"/>
                <a:ea typeface="Chelsea Market"/>
                <a:cs typeface="Chelsea Market"/>
                <a:sym typeface="Chelsea Market"/>
              </a:rPr>
              <a:t>  to find general behavior of Employees</a:t>
            </a:r>
            <a:endParaRPr sz="1800">
              <a:solidFill>
                <a:srgbClr val="CFE2F3"/>
              </a:solidFill>
              <a:latin typeface="Chelsea Market"/>
              <a:ea typeface="Chelsea Market"/>
              <a:cs typeface="Chelsea Market"/>
              <a:sym typeface="Chelsea Market"/>
            </a:endParaRPr>
          </a:p>
        </p:txBody>
      </p:sp>
      <p:sp>
        <p:nvSpPr>
          <p:cNvPr id="89" name="Google Shape;89;p16"/>
          <p:cNvSpPr/>
          <p:nvPr/>
        </p:nvSpPr>
        <p:spPr>
          <a:xfrm>
            <a:off x="808550" y="1056925"/>
            <a:ext cx="3042900" cy="591900"/>
          </a:xfrm>
          <a:prstGeom prst="homePlate">
            <a:avLst>
              <a:gd name="adj" fmla="val 50000"/>
            </a:avLst>
          </a:prstGeom>
          <a:solidFill>
            <a:srgbClr val="A2C4C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0C343D"/>
                </a:solidFill>
                <a:latin typeface="Chelsea Market"/>
                <a:ea typeface="Chelsea Market"/>
                <a:cs typeface="Chelsea Market"/>
                <a:sym typeface="Chelsea Market"/>
              </a:rPr>
              <a:t>Perform Exploratory Data Analysis (EDA) </a:t>
            </a:r>
            <a:endParaRPr b="1">
              <a:solidFill>
                <a:srgbClr val="0C343D"/>
              </a:solidFill>
            </a:endParaRPr>
          </a:p>
        </p:txBody>
      </p:sp>
      <p:sp>
        <p:nvSpPr>
          <p:cNvPr id="90" name="Google Shape;90;p16"/>
          <p:cNvSpPr txBox="1">
            <a:spLocks noGrp="1"/>
          </p:cNvSpPr>
          <p:nvPr>
            <p:ph type="title"/>
          </p:nvPr>
        </p:nvSpPr>
        <p:spPr>
          <a:xfrm>
            <a:off x="2441850" y="0"/>
            <a:ext cx="4260300" cy="65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500">
                <a:solidFill>
                  <a:srgbClr val="073763"/>
                </a:solidFill>
                <a:latin typeface="Sniglet"/>
                <a:ea typeface="Sniglet"/>
                <a:cs typeface="Sniglet"/>
                <a:sym typeface="Sniglet"/>
              </a:rPr>
              <a:t>Goals</a:t>
            </a:r>
            <a:endParaRPr sz="4500">
              <a:solidFill>
                <a:srgbClr val="073763"/>
              </a:solidFill>
              <a:latin typeface="Sniglet"/>
              <a:ea typeface="Sniglet"/>
              <a:cs typeface="Sniglet"/>
              <a:sym typeface="Sniglet"/>
            </a:endParaRPr>
          </a:p>
        </p:txBody>
      </p:sp>
      <p:cxnSp>
        <p:nvCxnSpPr>
          <p:cNvPr id="91" name="Google Shape;91;p16"/>
          <p:cNvCxnSpPr/>
          <p:nvPr/>
        </p:nvCxnSpPr>
        <p:spPr>
          <a:xfrm>
            <a:off x="-3450" y="650388"/>
            <a:ext cx="9150900" cy="0"/>
          </a:xfrm>
          <a:prstGeom prst="straightConnector1">
            <a:avLst/>
          </a:prstGeom>
          <a:noFill/>
          <a:ln w="28575" cap="flat" cmpd="sng">
            <a:solidFill>
              <a:schemeClr val="dk2"/>
            </a:solidFill>
            <a:prstDash val="solid"/>
            <a:round/>
            <a:headEnd type="none" w="med" len="med"/>
            <a:tailEnd type="none" w="med" len="med"/>
          </a:ln>
        </p:spPr>
      </p:cxnSp>
      <p:pic>
        <p:nvPicPr>
          <p:cNvPr id="2" name="Audio 1">
            <a:hlinkClick r:id="" action="ppaction://media"/>
            <a:extLst>
              <a:ext uri="{FF2B5EF4-FFF2-40B4-BE49-F238E27FC236}">
                <a16:creationId xmlns:a16="http://schemas.microsoft.com/office/drawing/2014/main" id="{254EFB33-52EF-45C2-94AC-B13068A6989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85200" y="4584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0272"/>
    </mc:Choice>
    <mc:Fallback>
      <p:transition spd="slow" advTm="502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7"/>
          <p:cNvSpPr txBox="1">
            <a:spLocks noGrp="1"/>
          </p:cNvSpPr>
          <p:nvPr>
            <p:ph type="title"/>
          </p:nvPr>
        </p:nvSpPr>
        <p:spPr>
          <a:xfrm>
            <a:off x="311700" y="0"/>
            <a:ext cx="8520600" cy="72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500">
                <a:solidFill>
                  <a:srgbClr val="741B47"/>
                </a:solidFill>
                <a:latin typeface="Sniglet"/>
                <a:ea typeface="Sniglet"/>
                <a:cs typeface="Sniglet"/>
                <a:sym typeface="Sniglet"/>
              </a:rPr>
              <a:t>Data Preparation</a:t>
            </a:r>
            <a:endParaRPr sz="4500">
              <a:solidFill>
                <a:srgbClr val="741B47"/>
              </a:solidFill>
              <a:latin typeface="Sniglet"/>
              <a:ea typeface="Sniglet"/>
              <a:cs typeface="Sniglet"/>
              <a:sym typeface="Sniglet"/>
            </a:endParaRPr>
          </a:p>
        </p:txBody>
      </p:sp>
      <p:sp>
        <p:nvSpPr>
          <p:cNvPr id="97" name="Google Shape;97;p17"/>
          <p:cNvSpPr txBox="1">
            <a:spLocks noGrp="1"/>
          </p:cNvSpPr>
          <p:nvPr>
            <p:ph type="body" idx="1"/>
          </p:nvPr>
        </p:nvSpPr>
        <p:spPr>
          <a:xfrm>
            <a:off x="0" y="805138"/>
            <a:ext cx="3821400" cy="2996700"/>
          </a:xfrm>
          <a:prstGeom prst="rect">
            <a:avLst/>
          </a:prstGeom>
          <a:ln w="2857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457200" lvl="0" indent="0" algn="l" rtl="0">
              <a:lnSpc>
                <a:spcPct val="100000"/>
              </a:lnSpc>
              <a:spcBef>
                <a:spcPts val="0"/>
              </a:spcBef>
              <a:spcAft>
                <a:spcPts val="0"/>
              </a:spcAft>
              <a:buNone/>
            </a:pPr>
            <a:r>
              <a:rPr lang="en" b="1">
                <a:latin typeface="Chelsea Market"/>
                <a:ea typeface="Chelsea Market"/>
                <a:cs typeface="Chelsea Market"/>
                <a:sym typeface="Chelsea Market"/>
              </a:rPr>
              <a:t>Human Resource Analytics</a:t>
            </a:r>
            <a:r>
              <a:rPr lang="en">
                <a:latin typeface="Chelsea Market"/>
                <a:ea typeface="Chelsea Market"/>
                <a:cs typeface="Chelsea Market"/>
                <a:sym typeface="Chelsea Market"/>
              </a:rPr>
              <a:t> Data from </a:t>
            </a:r>
            <a:r>
              <a:rPr lang="en" u="sng">
                <a:solidFill>
                  <a:schemeClr val="hlink"/>
                </a:solidFill>
                <a:latin typeface="Chelsea Market"/>
                <a:ea typeface="Chelsea Market"/>
                <a:cs typeface="Chelsea Market"/>
                <a:sym typeface="Chelsea Market"/>
                <a:hlinkClick r:id="rId5"/>
              </a:rPr>
              <a:t>Kaggle</a:t>
            </a:r>
            <a:endParaRPr b="1">
              <a:latin typeface="Chelsea Market"/>
              <a:ea typeface="Chelsea Market"/>
              <a:cs typeface="Chelsea Market"/>
              <a:sym typeface="Chelsea Market"/>
            </a:endParaRPr>
          </a:p>
          <a:p>
            <a:pPr marL="457200" lvl="0" indent="0" algn="l" rtl="0">
              <a:lnSpc>
                <a:spcPct val="100000"/>
              </a:lnSpc>
              <a:spcBef>
                <a:spcPts val="1600"/>
              </a:spcBef>
              <a:spcAft>
                <a:spcPts val="0"/>
              </a:spcAft>
              <a:buNone/>
            </a:pPr>
            <a:r>
              <a:rPr lang="en" b="1">
                <a:latin typeface="Chelsea Market"/>
                <a:ea typeface="Chelsea Market"/>
                <a:cs typeface="Chelsea Market"/>
                <a:sym typeface="Chelsea Market"/>
              </a:rPr>
              <a:t>10 Attributes</a:t>
            </a:r>
            <a:r>
              <a:rPr lang="en">
                <a:latin typeface="Chelsea Market"/>
                <a:ea typeface="Chelsea Market"/>
                <a:cs typeface="Chelsea Market"/>
                <a:sym typeface="Chelsea Market"/>
              </a:rPr>
              <a:t> / 14999 Rows</a:t>
            </a:r>
            <a:endParaRPr>
              <a:latin typeface="Chelsea Market"/>
              <a:ea typeface="Chelsea Market"/>
              <a:cs typeface="Chelsea Market"/>
              <a:sym typeface="Chelsea Market"/>
            </a:endParaRPr>
          </a:p>
          <a:p>
            <a:pPr marL="457200" lvl="0" indent="0" algn="l" rtl="0">
              <a:lnSpc>
                <a:spcPct val="100000"/>
              </a:lnSpc>
              <a:spcBef>
                <a:spcPts val="1600"/>
              </a:spcBef>
              <a:spcAft>
                <a:spcPts val="0"/>
              </a:spcAft>
              <a:buNone/>
            </a:pPr>
            <a:r>
              <a:rPr lang="en" b="1">
                <a:latin typeface="Chelsea Market"/>
                <a:ea typeface="Chelsea Market"/>
                <a:cs typeface="Chelsea Market"/>
                <a:sym typeface="Chelsea Market"/>
              </a:rPr>
              <a:t>Numeric/Factors/Integers</a:t>
            </a:r>
            <a:endParaRPr b="1">
              <a:latin typeface="Chelsea Market"/>
              <a:ea typeface="Chelsea Market"/>
              <a:cs typeface="Chelsea Market"/>
              <a:sym typeface="Chelsea Market"/>
            </a:endParaRPr>
          </a:p>
          <a:p>
            <a:pPr marL="457200" lvl="0" indent="0" algn="l" rtl="0">
              <a:lnSpc>
                <a:spcPct val="100000"/>
              </a:lnSpc>
              <a:spcBef>
                <a:spcPts val="1600"/>
              </a:spcBef>
              <a:spcAft>
                <a:spcPts val="1600"/>
              </a:spcAft>
              <a:buNone/>
            </a:pPr>
            <a:r>
              <a:rPr lang="en">
                <a:latin typeface="Chelsea Market"/>
                <a:ea typeface="Chelsea Market"/>
                <a:cs typeface="Chelsea Market"/>
                <a:sym typeface="Chelsea Market"/>
              </a:rPr>
              <a:t>Data Metrics such as Satisfaction level, Last Evaluation, Number of projects, Time Spent, etc.</a:t>
            </a:r>
            <a:endParaRPr>
              <a:latin typeface="Chelsea Market"/>
              <a:ea typeface="Chelsea Market"/>
              <a:cs typeface="Chelsea Market"/>
              <a:sym typeface="Chelsea Market"/>
            </a:endParaRPr>
          </a:p>
        </p:txBody>
      </p:sp>
      <p:sp>
        <p:nvSpPr>
          <p:cNvPr id="98" name="Google Shape;98;p17"/>
          <p:cNvSpPr txBox="1">
            <a:spLocks noGrp="1"/>
          </p:cNvSpPr>
          <p:nvPr>
            <p:ph type="body" idx="1"/>
          </p:nvPr>
        </p:nvSpPr>
        <p:spPr>
          <a:xfrm>
            <a:off x="4897850" y="805150"/>
            <a:ext cx="4260300" cy="26412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457200" lvl="0" indent="0" algn="l" rtl="0">
              <a:lnSpc>
                <a:spcPct val="100000"/>
              </a:lnSpc>
              <a:spcBef>
                <a:spcPts val="0"/>
              </a:spcBef>
              <a:spcAft>
                <a:spcPts val="0"/>
              </a:spcAft>
              <a:buNone/>
            </a:pPr>
            <a:r>
              <a:rPr lang="en" b="1">
                <a:latin typeface="Chelsea Market"/>
                <a:ea typeface="Chelsea Market"/>
                <a:cs typeface="Chelsea Market"/>
                <a:sym typeface="Chelsea Market"/>
              </a:rPr>
              <a:t>Employee Reviews</a:t>
            </a:r>
            <a:r>
              <a:rPr lang="en">
                <a:latin typeface="Chelsea Market"/>
                <a:ea typeface="Chelsea Market"/>
                <a:cs typeface="Chelsea Market"/>
                <a:sym typeface="Chelsea Market"/>
              </a:rPr>
              <a:t> Data from </a:t>
            </a:r>
            <a:r>
              <a:rPr lang="en" u="sng">
                <a:solidFill>
                  <a:schemeClr val="hlink"/>
                </a:solidFill>
                <a:latin typeface="Chelsea Market"/>
                <a:ea typeface="Chelsea Market"/>
                <a:cs typeface="Chelsea Market"/>
                <a:sym typeface="Chelsea Market"/>
                <a:hlinkClick r:id="rId6"/>
              </a:rPr>
              <a:t>Kaggle</a:t>
            </a:r>
            <a:endParaRPr>
              <a:latin typeface="Chelsea Market"/>
              <a:ea typeface="Chelsea Market"/>
              <a:cs typeface="Chelsea Market"/>
              <a:sym typeface="Chelsea Market"/>
            </a:endParaRPr>
          </a:p>
          <a:p>
            <a:pPr marL="457200" lvl="0" indent="0" algn="l" rtl="0">
              <a:lnSpc>
                <a:spcPct val="100000"/>
              </a:lnSpc>
              <a:spcBef>
                <a:spcPts val="1600"/>
              </a:spcBef>
              <a:spcAft>
                <a:spcPts val="0"/>
              </a:spcAft>
              <a:buNone/>
            </a:pPr>
            <a:r>
              <a:rPr lang="en">
                <a:latin typeface="Chelsea Market"/>
                <a:ea typeface="Chelsea Market"/>
                <a:cs typeface="Chelsea Market"/>
                <a:sym typeface="Chelsea Market"/>
              </a:rPr>
              <a:t>Used </a:t>
            </a:r>
            <a:r>
              <a:rPr lang="en" b="1">
                <a:latin typeface="Chelsea Market"/>
                <a:ea typeface="Chelsea Market"/>
                <a:cs typeface="Chelsea Market"/>
                <a:sym typeface="Chelsea Market"/>
              </a:rPr>
              <a:t>3 Attributes</a:t>
            </a:r>
            <a:endParaRPr b="1">
              <a:latin typeface="Chelsea Market"/>
              <a:ea typeface="Chelsea Market"/>
              <a:cs typeface="Chelsea Market"/>
              <a:sym typeface="Chelsea Market"/>
            </a:endParaRPr>
          </a:p>
          <a:p>
            <a:pPr marL="457200" lvl="0" indent="0" algn="l" rtl="0">
              <a:lnSpc>
                <a:spcPct val="100000"/>
              </a:lnSpc>
              <a:spcBef>
                <a:spcPts val="1600"/>
              </a:spcBef>
              <a:spcAft>
                <a:spcPts val="0"/>
              </a:spcAft>
              <a:buNone/>
            </a:pPr>
            <a:r>
              <a:rPr lang="en" b="1">
                <a:latin typeface="Chelsea Market"/>
                <a:ea typeface="Chelsea Market"/>
                <a:cs typeface="Chelsea Market"/>
                <a:sym typeface="Chelsea Market"/>
              </a:rPr>
              <a:t>Text Data/Comments/Opinions</a:t>
            </a:r>
            <a:endParaRPr b="1">
              <a:latin typeface="Chelsea Market"/>
              <a:ea typeface="Chelsea Market"/>
              <a:cs typeface="Chelsea Market"/>
              <a:sym typeface="Chelsea Market"/>
            </a:endParaRPr>
          </a:p>
          <a:p>
            <a:pPr marL="457200" lvl="0" indent="0" algn="l" rtl="0">
              <a:lnSpc>
                <a:spcPct val="100000"/>
              </a:lnSpc>
              <a:spcBef>
                <a:spcPts val="1600"/>
              </a:spcBef>
              <a:spcAft>
                <a:spcPts val="0"/>
              </a:spcAft>
              <a:buNone/>
            </a:pPr>
            <a:r>
              <a:rPr lang="en">
                <a:latin typeface="Chelsea Market"/>
                <a:ea typeface="Chelsea Market"/>
                <a:cs typeface="Chelsea Market"/>
                <a:sym typeface="Chelsea Market"/>
              </a:rPr>
              <a:t>Data Metrics such as Pros, Cons &amp; Advice to Management</a:t>
            </a:r>
            <a:endParaRPr>
              <a:latin typeface="Chelsea Market"/>
              <a:ea typeface="Chelsea Market"/>
              <a:cs typeface="Chelsea Market"/>
              <a:sym typeface="Chelsea Market"/>
            </a:endParaRPr>
          </a:p>
          <a:p>
            <a:pPr marL="457200" lvl="0" indent="0" algn="l" rtl="0">
              <a:spcBef>
                <a:spcPts val="1600"/>
              </a:spcBef>
              <a:spcAft>
                <a:spcPts val="1600"/>
              </a:spcAft>
              <a:buNone/>
            </a:pPr>
            <a:endParaRPr/>
          </a:p>
        </p:txBody>
      </p:sp>
      <p:sp>
        <p:nvSpPr>
          <p:cNvPr id="99" name="Google Shape;99;p17"/>
          <p:cNvSpPr txBox="1"/>
          <p:nvPr/>
        </p:nvSpPr>
        <p:spPr>
          <a:xfrm>
            <a:off x="779700" y="4305700"/>
            <a:ext cx="7584600" cy="572700"/>
          </a:xfrm>
          <a:prstGeom prst="rect">
            <a:avLst/>
          </a:prstGeom>
          <a:noFill/>
          <a:ln w="38100" cap="flat" cmpd="sng">
            <a:solidFill>
              <a:schemeClr val="accent5"/>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A64D79"/>
                </a:solidFill>
                <a:latin typeface="Chelsea Market"/>
                <a:ea typeface="Chelsea Market"/>
                <a:cs typeface="Chelsea Market"/>
                <a:sym typeface="Chelsea Market"/>
              </a:rPr>
              <a:t>Clubbed these two datasets into one dataset</a:t>
            </a:r>
            <a:endParaRPr sz="2400">
              <a:solidFill>
                <a:srgbClr val="A64D79"/>
              </a:solidFill>
              <a:latin typeface="Chelsea Market"/>
              <a:ea typeface="Chelsea Market"/>
              <a:cs typeface="Chelsea Market"/>
              <a:sym typeface="Chelsea Market"/>
            </a:endParaRPr>
          </a:p>
        </p:txBody>
      </p:sp>
      <p:cxnSp>
        <p:nvCxnSpPr>
          <p:cNvPr id="100" name="Google Shape;100;p17"/>
          <p:cNvCxnSpPr/>
          <p:nvPr/>
        </p:nvCxnSpPr>
        <p:spPr>
          <a:xfrm>
            <a:off x="3061600" y="3757000"/>
            <a:ext cx="1163400" cy="459300"/>
          </a:xfrm>
          <a:prstGeom prst="straightConnector1">
            <a:avLst/>
          </a:prstGeom>
          <a:noFill/>
          <a:ln w="38100" cap="flat" cmpd="sng">
            <a:solidFill>
              <a:schemeClr val="dk2"/>
            </a:solidFill>
            <a:prstDash val="solid"/>
            <a:round/>
            <a:headEnd type="none" w="med" len="med"/>
            <a:tailEnd type="triangle" w="med" len="med"/>
          </a:ln>
        </p:spPr>
      </p:cxnSp>
      <p:cxnSp>
        <p:nvCxnSpPr>
          <p:cNvPr id="101" name="Google Shape;101;p17"/>
          <p:cNvCxnSpPr/>
          <p:nvPr/>
        </p:nvCxnSpPr>
        <p:spPr>
          <a:xfrm flipH="1">
            <a:off x="4897925" y="3450850"/>
            <a:ext cx="1072200" cy="762600"/>
          </a:xfrm>
          <a:prstGeom prst="straightConnector1">
            <a:avLst/>
          </a:prstGeom>
          <a:noFill/>
          <a:ln w="38100" cap="flat" cmpd="sng">
            <a:solidFill>
              <a:schemeClr val="dk2"/>
            </a:solidFill>
            <a:prstDash val="solid"/>
            <a:round/>
            <a:headEnd type="none" w="med" len="med"/>
            <a:tailEnd type="triangle" w="med" len="med"/>
          </a:ln>
        </p:spPr>
      </p:cxnSp>
      <p:cxnSp>
        <p:nvCxnSpPr>
          <p:cNvPr id="102" name="Google Shape;102;p17"/>
          <p:cNvCxnSpPr/>
          <p:nvPr/>
        </p:nvCxnSpPr>
        <p:spPr>
          <a:xfrm>
            <a:off x="-3450" y="802013"/>
            <a:ext cx="9150900" cy="0"/>
          </a:xfrm>
          <a:prstGeom prst="straightConnector1">
            <a:avLst/>
          </a:prstGeom>
          <a:noFill/>
          <a:ln w="28575" cap="flat" cmpd="sng">
            <a:solidFill>
              <a:schemeClr val="dk2"/>
            </a:solidFill>
            <a:prstDash val="solid"/>
            <a:round/>
            <a:headEnd type="none" w="med" len="med"/>
            <a:tailEnd type="none" w="med" len="med"/>
          </a:ln>
        </p:spPr>
      </p:cxnSp>
      <p:pic>
        <p:nvPicPr>
          <p:cNvPr id="2" name="Audio 1">
            <a:hlinkClick r:id="" action="ppaction://media"/>
            <a:extLst>
              <a:ext uri="{FF2B5EF4-FFF2-40B4-BE49-F238E27FC236}">
                <a16:creationId xmlns:a16="http://schemas.microsoft.com/office/drawing/2014/main" id="{5166FA88-A057-41E8-B30B-F7144A88CDE3}"/>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585200" y="4584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70487"/>
    </mc:Choice>
    <mc:Fallback>
      <p:transition spd="slow" advTm="704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8"/>
          <p:cNvSpPr txBox="1">
            <a:spLocks noGrp="1"/>
          </p:cNvSpPr>
          <p:nvPr>
            <p:ph type="title"/>
          </p:nvPr>
        </p:nvSpPr>
        <p:spPr>
          <a:xfrm>
            <a:off x="311700" y="0"/>
            <a:ext cx="8520600" cy="75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4500">
                <a:solidFill>
                  <a:srgbClr val="741B47"/>
                </a:solidFill>
                <a:latin typeface="Sniglet"/>
                <a:ea typeface="Sniglet"/>
                <a:cs typeface="Sniglet"/>
                <a:sym typeface="Sniglet"/>
              </a:rPr>
              <a:t>Glimpse of Dataset</a:t>
            </a:r>
            <a:endParaRPr/>
          </a:p>
        </p:txBody>
      </p:sp>
      <p:pic>
        <p:nvPicPr>
          <p:cNvPr id="108" name="Google Shape;108;p18"/>
          <p:cNvPicPr preferRelativeResize="0"/>
          <p:nvPr/>
        </p:nvPicPr>
        <p:blipFill>
          <a:blip r:embed="rId5">
            <a:alphaModFix/>
          </a:blip>
          <a:stretch>
            <a:fillRect/>
          </a:stretch>
        </p:blipFill>
        <p:spPr>
          <a:xfrm>
            <a:off x="122475" y="863975"/>
            <a:ext cx="8924576" cy="4166400"/>
          </a:xfrm>
          <a:prstGeom prst="rect">
            <a:avLst/>
          </a:prstGeom>
          <a:noFill/>
          <a:ln>
            <a:noFill/>
          </a:ln>
        </p:spPr>
      </p:pic>
      <p:cxnSp>
        <p:nvCxnSpPr>
          <p:cNvPr id="109" name="Google Shape;109;p18"/>
          <p:cNvCxnSpPr/>
          <p:nvPr/>
        </p:nvCxnSpPr>
        <p:spPr>
          <a:xfrm>
            <a:off x="-3450" y="802013"/>
            <a:ext cx="9150900" cy="0"/>
          </a:xfrm>
          <a:prstGeom prst="straightConnector1">
            <a:avLst/>
          </a:prstGeom>
          <a:noFill/>
          <a:ln w="28575" cap="flat" cmpd="sng">
            <a:solidFill>
              <a:schemeClr val="dk2"/>
            </a:solidFill>
            <a:prstDash val="solid"/>
            <a:round/>
            <a:headEnd type="none" w="med" len="med"/>
            <a:tailEnd type="none" w="med" len="med"/>
          </a:ln>
        </p:spPr>
      </p:cxnSp>
      <p:pic>
        <p:nvPicPr>
          <p:cNvPr id="2" name="Audio 1">
            <a:hlinkClick r:id="" action="ppaction://media"/>
            <a:extLst>
              <a:ext uri="{FF2B5EF4-FFF2-40B4-BE49-F238E27FC236}">
                <a16:creationId xmlns:a16="http://schemas.microsoft.com/office/drawing/2014/main" id="{70A788FE-390F-48F2-AE26-5094894592B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85200" y="4584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9179"/>
    </mc:Choice>
    <mc:Fallback>
      <p:transition spd="slow" advTm="191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9"/>
          <p:cNvSpPr txBox="1">
            <a:spLocks noGrp="1"/>
          </p:cNvSpPr>
          <p:nvPr>
            <p:ph type="title"/>
          </p:nvPr>
        </p:nvSpPr>
        <p:spPr>
          <a:xfrm>
            <a:off x="275700" y="137775"/>
            <a:ext cx="4077000" cy="148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500">
                <a:solidFill>
                  <a:srgbClr val="783F04"/>
                </a:solidFill>
                <a:latin typeface="Sniglet"/>
                <a:ea typeface="Sniglet"/>
                <a:cs typeface="Sniglet"/>
                <a:sym typeface="Sniglet"/>
              </a:rPr>
              <a:t>Correlation Matrix</a:t>
            </a:r>
            <a:endParaRPr sz="4500">
              <a:solidFill>
                <a:srgbClr val="783F04"/>
              </a:solidFill>
              <a:latin typeface="Sniglet"/>
              <a:ea typeface="Sniglet"/>
              <a:cs typeface="Sniglet"/>
              <a:sym typeface="Sniglet"/>
            </a:endParaRPr>
          </a:p>
        </p:txBody>
      </p:sp>
      <p:sp>
        <p:nvSpPr>
          <p:cNvPr id="115" name="Google Shape;115;p1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endParaRPr/>
          </a:p>
        </p:txBody>
      </p:sp>
      <p:pic>
        <p:nvPicPr>
          <p:cNvPr id="116" name="Google Shape;116;p19"/>
          <p:cNvPicPr preferRelativeResize="0"/>
          <p:nvPr/>
        </p:nvPicPr>
        <p:blipFill>
          <a:blip r:embed="rId5">
            <a:alphaModFix/>
          </a:blip>
          <a:stretch>
            <a:fillRect/>
          </a:stretch>
        </p:blipFill>
        <p:spPr>
          <a:xfrm>
            <a:off x="3903550" y="0"/>
            <a:ext cx="5240450" cy="5143499"/>
          </a:xfrm>
          <a:prstGeom prst="rect">
            <a:avLst/>
          </a:prstGeom>
          <a:noFill/>
          <a:ln>
            <a:noFill/>
          </a:ln>
        </p:spPr>
      </p:pic>
      <p:sp>
        <p:nvSpPr>
          <p:cNvPr id="117" name="Google Shape;117;p19"/>
          <p:cNvSpPr txBox="1">
            <a:spLocks noGrp="1"/>
          </p:cNvSpPr>
          <p:nvPr>
            <p:ph type="subTitle" idx="1"/>
          </p:nvPr>
        </p:nvSpPr>
        <p:spPr>
          <a:xfrm>
            <a:off x="0" y="1823900"/>
            <a:ext cx="4352700" cy="3258300"/>
          </a:xfrm>
          <a:prstGeom prst="rect">
            <a:avLst/>
          </a:prstGeom>
        </p:spPr>
        <p:txBody>
          <a:bodyPr spcFirstLastPara="1" wrap="square" lIns="91425" tIns="91425" rIns="91425" bIns="91425" anchor="t" anchorCtr="0">
            <a:noAutofit/>
          </a:bodyPr>
          <a:lstStyle/>
          <a:p>
            <a:pPr marL="0" lvl="0" indent="0" algn="l" rtl="0">
              <a:lnSpc>
                <a:spcPct val="200000"/>
              </a:lnSpc>
              <a:spcBef>
                <a:spcPts val="0"/>
              </a:spcBef>
              <a:spcAft>
                <a:spcPts val="0"/>
              </a:spcAft>
              <a:buNone/>
            </a:pPr>
            <a:r>
              <a:rPr lang="en" sz="2000">
                <a:latin typeface="Chelsea Market"/>
                <a:ea typeface="Chelsea Market"/>
                <a:cs typeface="Chelsea Market"/>
                <a:sym typeface="Chelsea Market"/>
              </a:rPr>
              <a:t>Factors responsible for Attrition:</a:t>
            </a:r>
            <a:endParaRPr sz="2000">
              <a:latin typeface="Chelsea Market"/>
              <a:ea typeface="Chelsea Market"/>
              <a:cs typeface="Chelsea Market"/>
              <a:sym typeface="Chelsea Market"/>
            </a:endParaRPr>
          </a:p>
          <a:p>
            <a:pPr marL="457200" lvl="0" indent="-355600" algn="l" rtl="0">
              <a:lnSpc>
                <a:spcPct val="200000"/>
              </a:lnSpc>
              <a:spcBef>
                <a:spcPts val="0"/>
              </a:spcBef>
              <a:spcAft>
                <a:spcPts val="0"/>
              </a:spcAft>
              <a:buSzPts val="2000"/>
              <a:buFont typeface="Chelsea Market"/>
              <a:buChar char="❏"/>
            </a:pPr>
            <a:r>
              <a:rPr lang="en" sz="2000">
                <a:latin typeface="Chelsea Market"/>
                <a:ea typeface="Chelsea Market"/>
                <a:cs typeface="Chelsea Market"/>
                <a:sym typeface="Chelsea Market"/>
              </a:rPr>
              <a:t>low satisfaction level</a:t>
            </a:r>
            <a:endParaRPr sz="2000">
              <a:latin typeface="Chelsea Market"/>
              <a:ea typeface="Chelsea Market"/>
              <a:cs typeface="Chelsea Market"/>
              <a:sym typeface="Chelsea Market"/>
            </a:endParaRPr>
          </a:p>
          <a:p>
            <a:pPr marL="457200" lvl="0" indent="-355600" algn="l" rtl="0">
              <a:lnSpc>
                <a:spcPct val="200000"/>
              </a:lnSpc>
              <a:spcBef>
                <a:spcPts val="0"/>
              </a:spcBef>
              <a:spcAft>
                <a:spcPts val="0"/>
              </a:spcAft>
              <a:buSzPts val="2000"/>
              <a:buFont typeface="Chelsea Market"/>
              <a:buChar char="❏"/>
            </a:pPr>
            <a:r>
              <a:rPr lang="en" sz="2000">
                <a:latin typeface="Chelsea Market"/>
                <a:ea typeface="Chelsea Market"/>
                <a:cs typeface="Chelsea Market"/>
                <a:sym typeface="Chelsea Market"/>
              </a:rPr>
              <a:t>working hours</a:t>
            </a:r>
            <a:endParaRPr sz="2000">
              <a:latin typeface="Chelsea Market"/>
              <a:ea typeface="Chelsea Market"/>
              <a:cs typeface="Chelsea Market"/>
              <a:sym typeface="Chelsea Market"/>
            </a:endParaRPr>
          </a:p>
          <a:p>
            <a:pPr marL="457200" lvl="0" indent="-355600" algn="l" rtl="0">
              <a:lnSpc>
                <a:spcPct val="200000"/>
              </a:lnSpc>
              <a:spcBef>
                <a:spcPts val="0"/>
              </a:spcBef>
              <a:spcAft>
                <a:spcPts val="0"/>
              </a:spcAft>
              <a:buSzPts val="2000"/>
              <a:buFont typeface="Chelsea Market"/>
              <a:buChar char="❏"/>
            </a:pPr>
            <a:r>
              <a:rPr lang="en" sz="2000">
                <a:latin typeface="Chelsea Market"/>
                <a:ea typeface="Chelsea Market"/>
                <a:cs typeface="Chelsea Market"/>
                <a:sym typeface="Chelsea Market"/>
              </a:rPr>
              <a:t>time spend in company </a:t>
            </a:r>
            <a:endParaRPr sz="2000">
              <a:latin typeface="Chelsea Market"/>
              <a:ea typeface="Chelsea Market"/>
              <a:cs typeface="Chelsea Market"/>
              <a:sym typeface="Chelsea Market"/>
            </a:endParaRPr>
          </a:p>
          <a:p>
            <a:pPr marL="457200" lvl="0" indent="-355600" algn="l" rtl="0">
              <a:lnSpc>
                <a:spcPct val="200000"/>
              </a:lnSpc>
              <a:spcBef>
                <a:spcPts val="0"/>
              </a:spcBef>
              <a:spcAft>
                <a:spcPts val="0"/>
              </a:spcAft>
              <a:buSzPts val="2000"/>
              <a:buFont typeface="Chelsea Market"/>
              <a:buChar char="❏"/>
            </a:pPr>
            <a:r>
              <a:rPr lang="en" sz="2000">
                <a:latin typeface="Chelsea Market"/>
                <a:ea typeface="Chelsea Market"/>
                <a:cs typeface="Chelsea Market"/>
                <a:sym typeface="Chelsea Market"/>
              </a:rPr>
              <a:t>promotion within five years </a:t>
            </a:r>
            <a:endParaRPr sz="2000">
              <a:latin typeface="Chelsea Market"/>
              <a:ea typeface="Chelsea Market"/>
              <a:cs typeface="Chelsea Market"/>
              <a:sym typeface="Chelsea Market"/>
            </a:endParaRPr>
          </a:p>
        </p:txBody>
      </p:sp>
      <p:sp>
        <p:nvSpPr>
          <p:cNvPr id="118" name="Google Shape;118;p19"/>
          <p:cNvSpPr/>
          <p:nvPr/>
        </p:nvSpPr>
        <p:spPr>
          <a:xfrm>
            <a:off x="4453800" y="1944025"/>
            <a:ext cx="1117476" cy="275508"/>
          </a:xfrm>
          <a:prstGeom prst="flowChartTerminator">
            <a:avLst/>
          </a:prstGeom>
          <a:noFill/>
          <a:ln w="28575"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9"/>
          <p:cNvSpPr/>
          <p:nvPr/>
        </p:nvSpPr>
        <p:spPr>
          <a:xfrm>
            <a:off x="4133947" y="3109775"/>
            <a:ext cx="1437318" cy="275508"/>
          </a:xfrm>
          <a:prstGeom prst="flowChartTerminator">
            <a:avLst/>
          </a:prstGeom>
          <a:noFill/>
          <a:ln w="28575"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9"/>
          <p:cNvSpPr/>
          <p:nvPr/>
        </p:nvSpPr>
        <p:spPr>
          <a:xfrm>
            <a:off x="4133950" y="3507825"/>
            <a:ext cx="1437318" cy="275508"/>
          </a:xfrm>
          <a:prstGeom prst="flowChartTerminator">
            <a:avLst/>
          </a:prstGeom>
          <a:noFill/>
          <a:ln w="28575"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9"/>
          <p:cNvSpPr/>
          <p:nvPr/>
        </p:nvSpPr>
        <p:spPr>
          <a:xfrm>
            <a:off x="4039550" y="4642875"/>
            <a:ext cx="1531710" cy="275508"/>
          </a:xfrm>
          <a:prstGeom prst="flowChartTerminator">
            <a:avLst/>
          </a:prstGeom>
          <a:noFill/>
          <a:ln w="28575"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Audio 1">
            <a:hlinkClick r:id="" action="ppaction://media"/>
            <a:extLst>
              <a:ext uri="{FF2B5EF4-FFF2-40B4-BE49-F238E27FC236}">
                <a16:creationId xmlns:a16="http://schemas.microsoft.com/office/drawing/2014/main" id="{6B307F82-CD95-4C28-9291-64113351160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85200" y="4584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6628"/>
    </mc:Choice>
    <mc:Fallback>
      <p:transition spd="slow" advTm="466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pic>
        <p:nvPicPr>
          <p:cNvPr id="126" name="Google Shape;126;p20"/>
          <p:cNvPicPr preferRelativeResize="0"/>
          <p:nvPr/>
        </p:nvPicPr>
        <p:blipFill>
          <a:blip r:embed="rId5">
            <a:alphaModFix/>
          </a:blip>
          <a:stretch>
            <a:fillRect/>
          </a:stretch>
        </p:blipFill>
        <p:spPr>
          <a:xfrm>
            <a:off x="0" y="663100"/>
            <a:ext cx="9150900" cy="3553149"/>
          </a:xfrm>
          <a:prstGeom prst="rect">
            <a:avLst/>
          </a:prstGeom>
          <a:noFill/>
          <a:ln>
            <a:noFill/>
          </a:ln>
        </p:spPr>
      </p:pic>
      <p:sp>
        <p:nvSpPr>
          <p:cNvPr id="127" name="Google Shape;127;p20"/>
          <p:cNvSpPr txBox="1"/>
          <p:nvPr/>
        </p:nvSpPr>
        <p:spPr>
          <a:xfrm>
            <a:off x="0" y="13600"/>
            <a:ext cx="9144000" cy="649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200">
                <a:solidFill>
                  <a:srgbClr val="20124D"/>
                </a:solidFill>
                <a:latin typeface="Sniglet"/>
                <a:ea typeface="Sniglet"/>
                <a:cs typeface="Sniglet"/>
                <a:sym typeface="Sniglet"/>
              </a:rPr>
              <a:t>Satisfaction/Evaluation/Working Hours</a:t>
            </a:r>
            <a:r>
              <a:rPr lang="en" sz="3200">
                <a:latin typeface="Sniglet"/>
                <a:ea typeface="Sniglet"/>
                <a:cs typeface="Sniglet"/>
                <a:sym typeface="Sniglet"/>
              </a:rPr>
              <a:t> ~ </a:t>
            </a:r>
            <a:r>
              <a:rPr lang="en" sz="3200">
                <a:solidFill>
                  <a:srgbClr val="CC0000"/>
                </a:solidFill>
                <a:latin typeface="Sniglet"/>
                <a:ea typeface="Sniglet"/>
                <a:cs typeface="Sniglet"/>
                <a:sym typeface="Sniglet"/>
              </a:rPr>
              <a:t>Attrition</a:t>
            </a:r>
            <a:endParaRPr sz="3200">
              <a:solidFill>
                <a:srgbClr val="CC0000"/>
              </a:solidFill>
              <a:latin typeface="Sniglet"/>
              <a:ea typeface="Sniglet"/>
              <a:cs typeface="Sniglet"/>
              <a:sym typeface="Sniglet"/>
            </a:endParaRPr>
          </a:p>
        </p:txBody>
      </p:sp>
      <p:cxnSp>
        <p:nvCxnSpPr>
          <p:cNvPr id="128" name="Google Shape;128;p20"/>
          <p:cNvCxnSpPr/>
          <p:nvPr/>
        </p:nvCxnSpPr>
        <p:spPr>
          <a:xfrm>
            <a:off x="-3450" y="663088"/>
            <a:ext cx="9150900" cy="0"/>
          </a:xfrm>
          <a:prstGeom prst="straightConnector1">
            <a:avLst/>
          </a:prstGeom>
          <a:noFill/>
          <a:ln w="28575" cap="flat" cmpd="sng">
            <a:solidFill>
              <a:schemeClr val="dk2"/>
            </a:solidFill>
            <a:prstDash val="solid"/>
            <a:round/>
            <a:headEnd type="none" w="med" len="med"/>
            <a:tailEnd type="none" w="med" len="med"/>
          </a:ln>
        </p:spPr>
      </p:cxnSp>
      <p:sp>
        <p:nvSpPr>
          <p:cNvPr id="129" name="Google Shape;129;p20"/>
          <p:cNvSpPr txBox="1"/>
          <p:nvPr/>
        </p:nvSpPr>
        <p:spPr>
          <a:xfrm>
            <a:off x="180225" y="4216250"/>
            <a:ext cx="2743500" cy="741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100">
                <a:solidFill>
                  <a:srgbClr val="38761D"/>
                </a:solidFill>
                <a:latin typeface="Chelsea Market"/>
                <a:ea typeface="Chelsea Market"/>
                <a:cs typeface="Chelsea Market"/>
                <a:sym typeface="Chelsea Market"/>
              </a:rPr>
              <a:t>Low Satisfaction Level</a:t>
            </a:r>
            <a:endParaRPr sz="2100">
              <a:solidFill>
                <a:srgbClr val="38761D"/>
              </a:solidFill>
              <a:latin typeface="Chelsea Market"/>
              <a:ea typeface="Chelsea Market"/>
              <a:cs typeface="Chelsea Market"/>
              <a:sym typeface="Chelsea Market"/>
            </a:endParaRPr>
          </a:p>
        </p:txBody>
      </p:sp>
      <p:sp>
        <p:nvSpPr>
          <p:cNvPr id="130" name="Google Shape;130;p20"/>
          <p:cNvSpPr txBox="1"/>
          <p:nvPr/>
        </p:nvSpPr>
        <p:spPr>
          <a:xfrm>
            <a:off x="3203700" y="4216250"/>
            <a:ext cx="2743500" cy="741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100">
                <a:solidFill>
                  <a:srgbClr val="38761D"/>
                </a:solidFill>
                <a:latin typeface="Chelsea Market"/>
                <a:ea typeface="Chelsea Market"/>
                <a:cs typeface="Chelsea Market"/>
                <a:sym typeface="Chelsea Market"/>
              </a:rPr>
              <a:t>Low &amp; High Performers</a:t>
            </a:r>
            <a:endParaRPr sz="2100">
              <a:solidFill>
                <a:srgbClr val="38761D"/>
              </a:solidFill>
              <a:latin typeface="Chelsea Market"/>
              <a:ea typeface="Chelsea Market"/>
              <a:cs typeface="Chelsea Market"/>
              <a:sym typeface="Chelsea Market"/>
            </a:endParaRPr>
          </a:p>
        </p:txBody>
      </p:sp>
      <p:sp>
        <p:nvSpPr>
          <p:cNvPr id="131" name="Google Shape;131;p20"/>
          <p:cNvSpPr txBox="1"/>
          <p:nvPr/>
        </p:nvSpPr>
        <p:spPr>
          <a:xfrm>
            <a:off x="6227175" y="4216250"/>
            <a:ext cx="2743500" cy="741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100">
                <a:solidFill>
                  <a:srgbClr val="38761D"/>
                </a:solidFill>
                <a:latin typeface="Chelsea Market"/>
                <a:ea typeface="Chelsea Market"/>
                <a:cs typeface="Chelsea Market"/>
                <a:sym typeface="Chelsea Market"/>
              </a:rPr>
              <a:t>Less &amp; More</a:t>
            </a:r>
            <a:endParaRPr sz="2100">
              <a:solidFill>
                <a:srgbClr val="38761D"/>
              </a:solidFill>
              <a:latin typeface="Chelsea Market"/>
              <a:ea typeface="Chelsea Market"/>
              <a:cs typeface="Chelsea Market"/>
              <a:sym typeface="Chelsea Market"/>
            </a:endParaRPr>
          </a:p>
          <a:p>
            <a:pPr marL="0" lvl="0" indent="0" algn="ctr" rtl="0">
              <a:spcBef>
                <a:spcPts val="0"/>
              </a:spcBef>
              <a:spcAft>
                <a:spcPts val="0"/>
              </a:spcAft>
              <a:buNone/>
            </a:pPr>
            <a:r>
              <a:rPr lang="en" sz="2100">
                <a:solidFill>
                  <a:srgbClr val="38761D"/>
                </a:solidFill>
                <a:latin typeface="Chelsea Market"/>
                <a:ea typeface="Chelsea Market"/>
                <a:cs typeface="Chelsea Market"/>
                <a:sym typeface="Chelsea Market"/>
              </a:rPr>
              <a:t>Working Hours</a:t>
            </a:r>
            <a:endParaRPr sz="2100">
              <a:solidFill>
                <a:srgbClr val="38761D"/>
              </a:solidFill>
              <a:latin typeface="Chelsea Market"/>
              <a:ea typeface="Chelsea Market"/>
              <a:cs typeface="Chelsea Market"/>
              <a:sym typeface="Chelsea Market"/>
            </a:endParaRPr>
          </a:p>
        </p:txBody>
      </p:sp>
      <p:pic>
        <p:nvPicPr>
          <p:cNvPr id="2" name="Audio 1">
            <a:hlinkClick r:id="" action="ppaction://media"/>
            <a:extLst>
              <a:ext uri="{FF2B5EF4-FFF2-40B4-BE49-F238E27FC236}">
                <a16:creationId xmlns:a16="http://schemas.microsoft.com/office/drawing/2014/main" id="{A05DA297-A1EB-4AD1-8031-D135C6E78C3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85200" y="4584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1264"/>
    </mc:Choice>
    <mc:Fallback>
      <p:transition spd="slow" advTm="512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pic>
        <p:nvPicPr>
          <p:cNvPr id="136" name="Google Shape;136;p21"/>
          <p:cNvPicPr preferRelativeResize="0"/>
          <p:nvPr/>
        </p:nvPicPr>
        <p:blipFill>
          <a:blip r:embed="rId5">
            <a:alphaModFix/>
          </a:blip>
          <a:stretch>
            <a:fillRect/>
          </a:stretch>
        </p:blipFill>
        <p:spPr>
          <a:xfrm>
            <a:off x="143377" y="806475"/>
            <a:ext cx="8848225" cy="4121975"/>
          </a:xfrm>
          <a:prstGeom prst="rect">
            <a:avLst/>
          </a:prstGeom>
          <a:noFill/>
          <a:ln>
            <a:noFill/>
          </a:ln>
        </p:spPr>
      </p:pic>
      <p:sp>
        <p:nvSpPr>
          <p:cNvPr id="137" name="Google Shape;137;p21"/>
          <p:cNvSpPr txBox="1"/>
          <p:nvPr/>
        </p:nvSpPr>
        <p:spPr>
          <a:xfrm>
            <a:off x="308700" y="0"/>
            <a:ext cx="8526600" cy="68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500">
                <a:solidFill>
                  <a:srgbClr val="A61C00"/>
                </a:solidFill>
                <a:latin typeface="Sniglet"/>
                <a:ea typeface="Sniglet"/>
                <a:cs typeface="Sniglet"/>
                <a:sym typeface="Sniglet"/>
              </a:rPr>
              <a:t>Attrition Rate</a:t>
            </a:r>
            <a:r>
              <a:rPr lang="en" sz="4500">
                <a:latin typeface="Sniglet"/>
                <a:ea typeface="Sniglet"/>
                <a:cs typeface="Sniglet"/>
                <a:sym typeface="Sniglet"/>
              </a:rPr>
              <a:t> vs Department </a:t>
            </a:r>
            <a:endParaRPr sz="4500">
              <a:latin typeface="Sniglet"/>
              <a:ea typeface="Sniglet"/>
              <a:cs typeface="Sniglet"/>
              <a:sym typeface="Sniglet"/>
            </a:endParaRPr>
          </a:p>
        </p:txBody>
      </p:sp>
      <p:cxnSp>
        <p:nvCxnSpPr>
          <p:cNvPr id="138" name="Google Shape;138;p21"/>
          <p:cNvCxnSpPr/>
          <p:nvPr/>
        </p:nvCxnSpPr>
        <p:spPr>
          <a:xfrm>
            <a:off x="-3450" y="663088"/>
            <a:ext cx="9150900" cy="0"/>
          </a:xfrm>
          <a:prstGeom prst="straightConnector1">
            <a:avLst/>
          </a:prstGeom>
          <a:noFill/>
          <a:ln w="28575" cap="flat" cmpd="sng">
            <a:solidFill>
              <a:schemeClr val="dk2"/>
            </a:solidFill>
            <a:prstDash val="solid"/>
            <a:round/>
            <a:headEnd type="none" w="med" len="med"/>
            <a:tailEnd type="none" w="med" len="med"/>
          </a:ln>
        </p:spPr>
      </p:cxnSp>
      <p:cxnSp>
        <p:nvCxnSpPr>
          <p:cNvPr id="139" name="Google Shape;139;p21"/>
          <p:cNvCxnSpPr/>
          <p:nvPr/>
        </p:nvCxnSpPr>
        <p:spPr>
          <a:xfrm>
            <a:off x="5189425" y="2066575"/>
            <a:ext cx="1408500" cy="1286400"/>
          </a:xfrm>
          <a:prstGeom prst="straightConnector1">
            <a:avLst/>
          </a:prstGeom>
          <a:noFill/>
          <a:ln w="76200" cap="flat" cmpd="sng">
            <a:solidFill>
              <a:srgbClr val="CC4125"/>
            </a:solidFill>
            <a:prstDash val="solid"/>
            <a:round/>
            <a:headEnd type="none" w="med" len="med"/>
            <a:tailEnd type="stealth" w="med" len="med"/>
          </a:ln>
        </p:spPr>
      </p:cxnSp>
      <p:sp>
        <p:nvSpPr>
          <p:cNvPr id="140" name="Google Shape;140;p21"/>
          <p:cNvSpPr txBox="1"/>
          <p:nvPr/>
        </p:nvSpPr>
        <p:spPr>
          <a:xfrm>
            <a:off x="3352475" y="1163250"/>
            <a:ext cx="2755500" cy="842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100">
                <a:solidFill>
                  <a:srgbClr val="A61C00"/>
                </a:solidFill>
                <a:latin typeface="Chelsea Market"/>
                <a:ea typeface="Chelsea Market"/>
                <a:cs typeface="Chelsea Market"/>
                <a:sym typeface="Chelsea Market"/>
              </a:rPr>
              <a:t>Maximum for Sales Department</a:t>
            </a:r>
            <a:endParaRPr sz="2100">
              <a:solidFill>
                <a:srgbClr val="A61C00"/>
              </a:solidFill>
              <a:latin typeface="Chelsea Market"/>
              <a:ea typeface="Chelsea Market"/>
              <a:cs typeface="Chelsea Market"/>
              <a:sym typeface="Chelsea Market"/>
            </a:endParaRPr>
          </a:p>
        </p:txBody>
      </p:sp>
      <p:pic>
        <p:nvPicPr>
          <p:cNvPr id="2" name="Audio 1">
            <a:hlinkClick r:id="" action="ppaction://media"/>
            <a:extLst>
              <a:ext uri="{FF2B5EF4-FFF2-40B4-BE49-F238E27FC236}">
                <a16:creationId xmlns:a16="http://schemas.microsoft.com/office/drawing/2014/main" id="{33201F3E-8820-4AD7-8C88-6937E5A55A7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85200" y="4584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1274"/>
    </mc:Choice>
    <mc:Fallback>
      <p:transition spd="slow" advTm="412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870</Words>
  <Application>Microsoft Office PowerPoint</Application>
  <PresentationFormat>On-screen Show (16:9)</PresentationFormat>
  <Paragraphs>146</Paragraphs>
  <Slides>20</Slides>
  <Notes>20</Notes>
  <HiddenSlides>0</HiddenSlides>
  <MMClips>19</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20</vt:i4>
      </vt:variant>
    </vt:vector>
  </HeadingPairs>
  <TitlesOfParts>
    <vt:vector size="28" baseType="lpstr">
      <vt:lpstr>Srisakdi</vt:lpstr>
      <vt:lpstr>Mali</vt:lpstr>
      <vt:lpstr>Sniglet</vt:lpstr>
      <vt:lpstr>Chelsea Market</vt:lpstr>
      <vt:lpstr>Arial</vt:lpstr>
      <vt:lpstr>Merriweather</vt:lpstr>
      <vt:lpstr>Noto Sans Symbols</vt:lpstr>
      <vt:lpstr>Simple Light</vt:lpstr>
      <vt:lpstr>PEOPLE ANALYTICS for better business performance </vt:lpstr>
      <vt:lpstr>People Analytics </vt:lpstr>
      <vt:lpstr>Business Understanding </vt:lpstr>
      <vt:lpstr>Goals</vt:lpstr>
      <vt:lpstr>Data Preparation</vt:lpstr>
      <vt:lpstr>Glimpse of Dataset</vt:lpstr>
      <vt:lpstr>Correlation Matrix</vt:lpstr>
      <vt:lpstr>PowerPoint Presentation</vt:lpstr>
      <vt:lpstr>PowerPoint Presentation</vt:lpstr>
      <vt:lpstr>Good Employees Correlation matrix  </vt:lpstr>
      <vt:lpstr>PowerPoint Presentation</vt:lpstr>
      <vt:lpstr>Employees Sentiment Analysis</vt:lpstr>
      <vt:lpstr>Word Cloud for Pros and Cons Reviews</vt:lpstr>
      <vt:lpstr>Logistic Regression</vt:lpstr>
      <vt:lpstr>Decision Trees</vt:lpstr>
      <vt:lpstr>Plotting Trees &amp; ROC Curve</vt:lpstr>
      <vt:lpstr>Random Forest</vt:lpstr>
      <vt:lpstr>Random Forest Deployment </vt:lpstr>
      <vt:lpstr>Take Home...</vt:lpstr>
      <vt:lpstr>The Team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PEOPLE ANALYTICS for better business performance </dc:title>
  <cp:lastModifiedBy>Aakash Sarap</cp:lastModifiedBy>
  <cp:revision>1</cp:revision>
  <dcterms:modified xsi:type="dcterms:W3CDTF">2019-03-31T01:17:59Z</dcterms:modified>
</cp:coreProperties>
</file>